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7" r:id="rId2"/>
    <p:sldId id="259" r:id="rId3"/>
    <p:sldId id="262" r:id="rId4"/>
    <p:sldId id="266" r:id="rId5"/>
    <p:sldId id="265" r:id="rId6"/>
    <p:sldId id="267" r:id="rId7"/>
    <p:sldId id="258" r:id="rId8"/>
    <p:sldId id="263" r:id="rId9"/>
    <p:sldId id="260" r:id="rId10"/>
  </p:sldIdLst>
  <p:sldSz cx="12179300" cy="9134475" type="ledger"/>
  <p:notesSz cx="7099300" cy="10234613"/>
  <p:defaultTextStyle>
    <a:defPPr>
      <a:defRPr lang="en-US"/>
    </a:defPPr>
    <a:lvl1pPr marL="0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1pPr>
    <a:lvl2pPr marL="608945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2pPr>
    <a:lvl3pPr marL="1217889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3pPr>
    <a:lvl4pPr marL="1826834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4pPr>
    <a:lvl5pPr marL="2435779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5pPr>
    <a:lvl6pPr marL="3044723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6pPr>
    <a:lvl7pPr marL="3653668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7pPr>
    <a:lvl8pPr marL="4262613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8pPr>
    <a:lvl9pPr marL="4871557" algn="l" defTabSz="1217889" rtl="0" eaLnBrk="1" latinLnBrk="0" hangingPunct="1">
      <a:defRPr sz="23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9C3"/>
    <a:srgbClr val="24D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07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2CA7E-9F94-47A3-B4AB-B2D27805FF9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F8F49-F2AD-4F42-972E-213FB07669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914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1pPr>
    <a:lvl2pPr marL="608945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2pPr>
    <a:lvl3pPr marL="1217889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3pPr>
    <a:lvl4pPr marL="1826834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4pPr>
    <a:lvl5pPr marL="2435779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5pPr>
    <a:lvl6pPr marL="3044723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6pPr>
    <a:lvl7pPr marL="3653668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7pPr>
    <a:lvl8pPr marL="4262613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8pPr>
    <a:lvl9pPr marL="4871557" algn="l" defTabSz="1217889" rtl="0" eaLnBrk="1" latinLnBrk="0" hangingPunct="1">
      <a:defRPr sz="15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00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929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203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382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8343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460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538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990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F8F49-F2AD-4F42-972E-213FB07669D8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51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1494925"/>
            <a:ext cx="10352405" cy="3180151"/>
          </a:xfrm>
        </p:spPr>
        <p:txBody>
          <a:bodyPr anchor="b"/>
          <a:lstStyle>
            <a:lvl1pPr algn="ctr">
              <a:defRPr sz="79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797715"/>
            <a:ext cx="9134475" cy="2205383"/>
          </a:xfrm>
        </p:spPr>
        <p:txBody>
          <a:bodyPr/>
          <a:lstStyle>
            <a:lvl1pPr marL="0" indent="0" algn="ctr">
              <a:buNone/>
              <a:defRPr sz="3197"/>
            </a:lvl1pPr>
            <a:lvl2pPr marL="608945" indent="0" algn="ctr">
              <a:buNone/>
              <a:defRPr sz="2664"/>
            </a:lvl2pPr>
            <a:lvl3pPr marL="1217889" indent="0" algn="ctr">
              <a:buNone/>
              <a:defRPr sz="2397"/>
            </a:lvl3pPr>
            <a:lvl4pPr marL="1826834" indent="0" algn="ctr">
              <a:buNone/>
              <a:defRPr sz="2131"/>
            </a:lvl4pPr>
            <a:lvl5pPr marL="2435779" indent="0" algn="ctr">
              <a:buNone/>
              <a:defRPr sz="2131"/>
            </a:lvl5pPr>
            <a:lvl6pPr marL="3044723" indent="0" algn="ctr">
              <a:buNone/>
              <a:defRPr sz="2131"/>
            </a:lvl6pPr>
            <a:lvl7pPr marL="3653668" indent="0" algn="ctr">
              <a:buNone/>
              <a:defRPr sz="2131"/>
            </a:lvl7pPr>
            <a:lvl8pPr marL="4262613" indent="0" algn="ctr">
              <a:buNone/>
              <a:defRPr sz="2131"/>
            </a:lvl8pPr>
            <a:lvl9pPr marL="4871557" indent="0" algn="ctr">
              <a:buNone/>
              <a:defRPr sz="213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59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156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5812" y="486326"/>
            <a:ext cx="2626162" cy="77410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328" y="486326"/>
            <a:ext cx="7726243" cy="77410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89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444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984" y="2277278"/>
            <a:ext cx="10504646" cy="3799687"/>
          </a:xfrm>
        </p:spPr>
        <p:txBody>
          <a:bodyPr anchor="b"/>
          <a:lstStyle>
            <a:lvl1pPr>
              <a:defRPr sz="79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984" y="6112912"/>
            <a:ext cx="10504646" cy="1998166"/>
          </a:xfrm>
        </p:spPr>
        <p:txBody>
          <a:bodyPr/>
          <a:lstStyle>
            <a:lvl1pPr marL="0" indent="0">
              <a:buNone/>
              <a:defRPr sz="3197">
                <a:solidFill>
                  <a:schemeClr val="tx1"/>
                </a:solidFill>
              </a:defRPr>
            </a:lvl1pPr>
            <a:lvl2pPr marL="608945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412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327" y="2431631"/>
            <a:ext cx="5176203" cy="57957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5770" y="2431631"/>
            <a:ext cx="5176203" cy="57957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164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486328"/>
            <a:ext cx="10504646" cy="17655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915" y="2239216"/>
            <a:ext cx="5152414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915" y="3336620"/>
            <a:ext cx="5152414" cy="49076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5771" y="2239216"/>
            <a:ext cx="5177789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5771" y="3336620"/>
            <a:ext cx="5177789" cy="49076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71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341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01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608965"/>
            <a:ext cx="392814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7789" y="1315197"/>
            <a:ext cx="6165771" cy="6491398"/>
          </a:xfrm>
        </p:spPr>
        <p:txBody>
          <a:bodyPr/>
          <a:lstStyle>
            <a:lvl1pPr>
              <a:defRPr sz="4262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13" y="2740343"/>
            <a:ext cx="392814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899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13" y="608965"/>
            <a:ext cx="392814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7789" y="1315197"/>
            <a:ext cx="6165771" cy="6491398"/>
          </a:xfrm>
        </p:spPr>
        <p:txBody>
          <a:bodyPr anchor="t"/>
          <a:lstStyle>
            <a:lvl1pPr marL="0" indent="0">
              <a:buNone/>
              <a:defRPr sz="4262"/>
            </a:lvl1pPr>
            <a:lvl2pPr marL="608945" indent="0">
              <a:buNone/>
              <a:defRPr sz="3729"/>
            </a:lvl2pPr>
            <a:lvl3pPr marL="1217889" indent="0">
              <a:buNone/>
              <a:defRPr sz="3197"/>
            </a:lvl3pPr>
            <a:lvl4pPr marL="1826834" indent="0">
              <a:buNone/>
              <a:defRPr sz="2664"/>
            </a:lvl4pPr>
            <a:lvl5pPr marL="2435779" indent="0">
              <a:buNone/>
              <a:defRPr sz="2664"/>
            </a:lvl5pPr>
            <a:lvl6pPr marL="3044723" indent="0">
              <a:buNone/>
              <a:defRPr sz="2664"/>
            </a:lvl6pPr>
            <a:lvl7pPr marL="3653668" indent="0">
              <a:buNone/>
              <a:defRPr sz="2664"/>
            </a:lvl7pPr>
            <a:lvl8pPr marL="4262613" indent="0">
              <a:buNone/>
              <a:defRPr sz="2664"/>
            </a:lvl8pPr>
            <a:lvl9pPr marL="4871557" indent="0">
              <a:buNone/>
              <a:defRPr sz="26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13" y="2740343"/>
            <a:ext cx="392814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42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327" y="486328"/>
            <a:ext cx="10504646" cy="176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327" y="2431631"/>
            <a:ext cx="10504646" cy="5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327" y="8466307"/>
            <a:ext cx="2740343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2291-DC17-4ACF-B35F-BDCCBE923C19}" type="datetimeFigureOut">
              <a:rPr lang="en-IE" smtClean="0"/>
              <a:t>21/03/2016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4393" y="8466307"/>
            <a:ext cx="4110514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1630" y="8466307"/>
            <a:ext cx="2740343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867F-A10F-4580-AD12-9409654F9B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4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7889" rtl="0" eaLnBrk="1" latinLnBrk="0" hangingPunct="1">
        <a:lnSpc>
          <a:spcPct val="90000"/>
        </a:lnSpc>
        <a:spcBef>
          <a:spcPct val="0"/>
        </a:spcBef>
        <a:buNone/>
        <a:defRPr sz="5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472" indent="-304472" algn="l" defTabSz="1217889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417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openxmlformats.org/officeDocument/2006/relationships/image" Target="../media/image2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4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3065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110"/>
            <a:ext cx="12179300" cy="8287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2489" y="316199"/>
            <a:ext cx="337501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</a:t>
            </a:r>
            <a:r>
              <a:rPr lang="en-IE" sz="1798" dirty="0">
                <a:solidFill>
                  <a:srgbClr val="FFFFFF"/>
                </a:solidFill>
              </a:rPr>
              <a:t>guide 1/8</a:t>
            </a:r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3865" y="1299578"/>
            <a:ext cx="2915090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Gallery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206534" y="5633363"/>
            <a:ext cx="291509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664" dirty="0">
                <a:solidFill>
                  <a:schemeClr val="bg1"/>
                </a:solidFill>
                <a:latin typeface="Lato" panose="020F0502020204030203" pitchFamily="34" charset="0"/>
              </a:rPr>
              <a:t>Community</a:t>
            </a:r>
          </a:p>
        </p:txBody>
      </p:sp>
      <p:pic>
        <p:nvPicPr>
          <p:cNvPr id="1028" name="Picture 4" descr="C:\Users\I311750\AppData\Local\Temp\SNAGHTMLfc1d97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924" y="2385241"/>
            <a:ext cx="1656537" cy="19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6744" y="5920852"/>
            <a:ext cx="1448266" cy="31397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4088100" y="2439738"/>
            <a:ext cx="2533825" cy="144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View</a:t>
            </a:r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, search, like and even clone sample projects and project that other Splash users have published and posted. </a:t>
            </a:r>
          </a:p>
          <a:p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Clone a project and re-use the prototype as a basis for your own, or re-use only a singe page or single project asset, it's up to you.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0243725" y="6619753"/>
            <a:ext cx="1948992" cy="178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View, search, and participate in  topics related to SPLASH and user experience design. </a:t>
            </a:r>
            <a:endParaRPr lang="en-IE" sz="10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0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Each </a:t>
            </a:r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forum is divided into topics, where you can find and share information and resources on a specific subject.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040876" y="2855637"/>
            <a:ext cx="23557" cy="454686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8457477" y="2821154"/>
            <a:ext cx="23557" cy="454686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6910" y="814935"/>
            <a:ext cx="8731247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dirty="0">
                <a:solidFill>
                  <a:schemeClr val="bg1"/>
                </a:solidFill>
              </a:rPr>
              <a:t>Find out what you need to create a publish your first Splash prototype.</a:t>
            </a:r>
            <a:endParaRPr lang="en-IE" sz="1865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9874" y="1330726"/>
            <a:ext cx="2915090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450252" y="2197204"/>
            <a:ext cx="1036374" cy="82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61508" y="1785201"/>
            <a:ext cx="1062022" cy="338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598" dirty="0">
                <a:solidFill>
                  <a:schemeClr val="bg1"/>
                </a:solidFill>
                <a:latin typeface="Lato" panose="020F0502020204030203" pitchFamily="34" charset="0"/>
              </a:rPr>
              <a:t>Overview</a:t>
            </a:r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5740516" y="2143764"/>
            <a:ext cx="1036374" cy="82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676028" y="6326293"/>
            <a:ext cx="1036374" cy="82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9734" y="3262253"/>
            <a:ext cx="3732923" cy="472829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38" name="Rectangle 37"/>
          <p:cNvSpPr/>
          <p:nvPr/>
        </p:nvSpPr>
        <p:spPr>
          <a:xfrm>
            <a:off x="6626070" y="2392450"/>
            <a:ext cx="1652391" cy="195465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40" name="Rectangle 39"/>
          <p:cNvSpPr/>
          <p:nvPr/>
        </p:nvSpPr>
        <p:spPr>
          <a:xfrm>
            <a:off x="8580149" y="3603517"/>
            <a:ext cx="3527921" cy="189690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41" name="Rectangle 40"/>
          <p:cNvSpPr/>
          <p:nvPr/>
        </p:nvSpPr>
        <p:spPr>
          <a:xfrm>
            <a:off x="8752902" y="5910618"/>
            <a:ext cx="1471083" cy="314993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43" name="Rectangle 42"/>
          <p:cNvSpPr/>
          <p:nvPr/>
        </p:nvSpPr>
        <p:spPr>
          <a:xfrm>
            <a:off x="5645235" y="1763024"/>
            <a:ext cx="1062022" cy="338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598" dirty="0">
                <a:solidFill>
                  <a:schemeClr val="bg1"/>
                </a:solidFill>
                <a:latin typeface="Lato" panose="020F0502020204030203" pitchFamily="34" charset="0"/>
              </a:rPr>
              <a:t>Overview</a:t>
            </a:r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205286" y="4726103"/>
            <a:ext cx="3693175" cy="4021345"/>
            <a:chOff x="6385236" y="985878"/>
            <a:chExt cx="2772770" cy="3019154"/>
          </a:xfrm>
        </p:grpSpPr>
        <p:sp>
          <p:nvSpPr>
            <p:cNvPr id="96" name="TextBox 95"/>
            <p:cNvSpPr txBox="1"/>
            <p:nvPr/>
          </p:nvSpPr>
          <p:spPr>
            <a:xfrm>
              <a:off x="6385402" y="985878"/>
              <a:ext cx="2188597" cy="43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197" dirty="0">
                  <a:solidFill>
                    <a:schemeClr val="bg1"/>
                  </a:solidFill>
                  <a:latin typeface="Lato" panose="020F0502020204030203" pitchFamily="34" charset="0"/>
                </a:rPr>
                <a:t>Learning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85236" y="1726653"/>
              <a:ext cx="1719792" cy="1720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The Learning centre helps you quickly understand and learn the fundamentals of User Experience design. Learn about common user experience design practices through methods, design services, and courses. </a:t>
              </a:r>
              <a:endParaRPr lang="en-IE" sz="1099" dirty="0">
                <a:solidFill>
                  <a:schemeClr val="bg1"/>
                </a:solidFill>
                <a:latin typeface="Lato" panose="020F0502020204030203" pitchFamily="34" charset="0"/>
              </a:endParaRPr>
            </a:p>
            <a:p>
              <a:endParaRPr lang="en-IE" sz="1099" dirty="0">
                <a:solidFill>
                  <a:schemeClr val="bg1"/>
                </a:solidFill>
                <a:latin typeface="Lato" panose="020F0502020204030203" pitchFamily="34" charset="0"/>
              </a:endParaRPr>
            </a:p>
            <a:p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Curious 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about learning useful tips to design awesome 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apps?  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T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ake 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advantage of the bite-size Method Cards, and try out the actionable tips.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696275" y="1608880"/>
              <a:ext cx="778091" cy="62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616446" y="1316727"/>
              <a:ext cx="797347" cy="2539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1598" dirty="0">
                  <a:solidFill>
                    <a:schemeClr val="bg1"/>
                  </a:solidFill>
                  <a:latin typeface="Lato" panose="020F0502020204030203" pitchFamily="34" charset="0"/>
                </a:rPr>
                <a:t>Overview</a:t>
              </a:r>
              <a:endParaRPr lang="en-US" sz="1598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026" name="Picture 2" descr="C:\Users\I311750\AppData\Local\Temp\SNAGHTMLfb6fc27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275" y="1075548"/>
              <a:ext cx="952731" cy="2929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554590" y="1382357"/>
            <a:ext cx="3743162" cy="2122290"/>
            <a:chOff x="9566452" y="-798417"/>
            <a:chExt cx="2810299" cy="1593377"/>
          </a:xfrm>
        </p:grpSpPr>
        <p:sp>
          <p:nvSpPr>
            <p:cNvPr id="92" name="TextBox 91"/>
            <p:cNvSpPr txBox="1"/>
            <p:nvPr/>
          </p:nvSpPr>
          <p:spPr>
            <a:xfrm>
              <a:off x="10188154" y="-798417"/>
              <a:ext cx="2188597" cy="43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3197" dirty="0">
                  <a:solidFill>
                    <a:schemeClr val="bg1"/>
                  </a:solidFill>
                  <a:latin typeface="Lato" panose="020F0502020204030203" pitchFamily="34" charset="0"/>
                </a:rPr>
                <a:t>Tools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66452" y="-36325"/>
              <a:ext cx="2730618" cy="8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Create a project to start using the state-of-the-art Splash </a:t>
              </a:r>
              <a:r>
                <a:rPr lang="en-IE" sz="1099" b="1" dirty="0">
                  <a:solidFill>
                    <a:schemeClr val="bg1"/>
                  </a:solidFill>
                  <a:latin typeface="Lato" panose="020F0502020204030203" pitchFamily="34" charset="0"/>
                </a:rPr>
                <a:t>Prototyping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 and </a:t>
              </a:r>
              <a:r>
                <a:rPr lang="en-IE" sz="1099" b="1" dirty="0">
                  <a:solidFill>
                    <a:schemeClr val="bg1"/>
                  </a:solidFill>
                  <a:latin typeface="Lato" panose="020F0502020204030203" pitchFamily="34" charset="0"/>
                </a:rPr>
                <a:t>Feedback</a:t>
              </a:r>
              <a:r>
                <a:rPr lang="en-IE" sz="1099" dirty="0">
                  <a:solidFill>
                    <a:schemeClr val="bg1"/>
                  </a:solidFill>
                  <a:latin typeface="Lato" panose="020F0502020204030203" pitchFamily="34" charset="0"/>
                </a:rPr>
                <a:t> tools to create your fully-functioning interactive prototype.  Send Feedback studies to your end-users to get feedback about your prototype, or even just of your design images, and integrate their preferences into your prototype.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0285703" y="-229746"/>
              <a:ext cx="778091" cy="62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0245338" y="-495970"/>
              <a:ext cx="797347" cy="2539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1598" dirty="0">
                  <a:solidFill>
                    <a:schemeClr val="bg1"/>
                  </a:solidFill>
                  <a:latin typeface="Lato" panose="020F0502020204030203" pitchFamily="34" charset="0"/>
                </a:rPr>
                <a:t>Overview</a:t>
              </a:r>
              <a:endParaRPr lang="en-US" sz="1598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0627558" y="5995633"/>
            <a:ext cx="1062022" cy="338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598" dirty="0">
                <a:solidFill>
                  <a:schemeClr val="bg1"/>
                </a:solidFill>
                <a:latin typeface="Lato" panose="020F0502020204030203" pitchFamily="34" charset="0"/>
              </a:rPr>
              <a:t>Overview</a:t>
            </a:r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21745" y="111943"/>
            <a:ext cx="511401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Overview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16" y="2477608"/>
            <a:ext cx="4007934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99" dirty="0">
                <a:solidFill>
                  <a:schemeClr val="bg1"/>
                </a:solidFill>
                <a:latin typeface="Lato" panose="020F0502020204030203" pitchFamily="34" charset="0"/>
              </a:rPr>
              <a:t>Splash features a Learning Centre, a Gallery, a Community section, and BUILD prototyping and feedback tools. </a:t>
            </a:r>
            <a:endParaRPr lang="en-IE" sz="10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9725" y="3633063"/>
            <a:ext cx="3514506" cy="1861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50" y="3270190"/>
            <a:ext cx="3730106" cy="47118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2093" y="2496027"/>
            <a:ext cx="1646368" cy="342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6070" y="4884908"/>
            <a:ext cx="1271200" cy="40898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621925" y="4841524"/>
            <a:ext cx="1275345" cy="3905923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</p:spTree>
    <p:extLst>
      <p:ext uri="{BB962C8B-B14F-4D97-AF65-F5344CB8AC3E}">
        <p14:creationId xmlns:p14="http://schemas.microsoft.com/office/powerpoint/2010/main" val="37446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3065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700"/>
            <a:ext cx="12179301" cy="824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2263" y="376679"/>
            <a:ext cx="337501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 </a:t>
            </a:r>
            <a:r>
              <a:rPr lang="en-IE" sz="1798" dirty="0">
                <a:solidFill>
                  <a:srgbClr val="FFFFFF"/>
                </a:solidFill>
              </a:rPr>
              <a:t>2/8</a:t>
            </a:r>
            <a:endParaRPr lang="en-IE" sz="1798" dirty="0">
              <a:solidFill>
                <a:srgbClr val="FFFFFF"/>
              </a:solidFill>
            </a:endParaRPr>
          </a:p>
          <a:p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42319" y="230101"/>
            <a:ext cx="511401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3197" dirty="0" smtClean="0">
                <a:solidFill>
                  <a:schemeClr val="bg1"/>
                </a:solidFill>
                <a:latin typeface="Lato" panose="020F0502020204030203" pitchFamily="34" charset="0"/>
              </a:rPr>
              <a:t>Projects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5908" y="884575"/>
            <a:ext cx="5819468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Projects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85" y="1937533"/>
            <a:ext cx="7212516" cy="165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create a project from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scratch, log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in to SPLASH and click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CREATE NEW PROJECT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on the Home page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clone a project, you click  SEE FULL GALLERY on the Home page, select an existing project, and select CLONE.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3193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321" y="1914272"/>
            <a:ext cx="3012178" cy="151284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609406" y="1914272"/>
            <a:ext cx="3004093" cy="152129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1" name="TextBox 20"/>
          <p:cNvSpPr txBox="1"/>
          <p:nvPr/>
        </p:nvSpPr>
        <p:spPr>
          <a:xfrm>
            <a:off x="4880849" y="3997423"/>
            <a:ext cx="5980270" cy="144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In each SPLASH project, you can 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create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prototype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application,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create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team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collaborate with, and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create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f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eedback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tudies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do user research about your project.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You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can create multiple projects in SPLASH.</a:t>
            </a:r>
          </a:p>
          <a:p>
            <a:endParaRPr lang="en-IE" sz="3193" dirty="0"/>
          </a:p>
        </p:txBody>
      </p:sp>
      <p:sp>
        <p:nvSpPr>
          <p:cNvPr id="32" name="TextBox 31"/>
          <p:cNvSpPr txBox="1"/>
          <p:nvPr/>
        </p:nvSpPr>
        <p:spPr>
          <a:xfrm>
            <a:off x="317813" y="5736042"/>
            <a:ext cx="7148103" cy="23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The</a:t>
            </a:r>
            <a:r>
              <a:rPr lang="en-IE" sz="3193" dirty="0"/>
              <a:t>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Project page displays: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Project name and description 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 page-flow of the prototype (if you’ve started one)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An overview of the feedback studies you’ve created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or are taking part in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An overview of the project team (if you’ve invited members)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2174" y="3797453"/>
            <a:ext cx="3509128" cy="188850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cxnSp>
        <p:nvCxnSpPr>
          <p:cNvPr id="44" name="Straight Connector 43"/>
          <p:cNvCxnSpPr/>
          <p:nvPr/>
        </p:nvCxnSpPr>
        <p:spPr>
          <a:xfrm>
            <a:off x="5234004" y="1642266"/>
            <a:ext cx="1036374" cy="82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23243" y="1284726"/>
            <a:ext cx="3458063" cy="307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Learn what you can do in a Splash project</a:t>
            </a:r>
            <a:endParaRPr lang="en-IE" sz="1398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95" y="3831439"/>
            <a:ext cx="3496707" cy="1859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9406" y="5807905"/>
            <a:ext cx="1720012" cy="302192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599552" y="5771876"/>
            <a:ext cx="1729866" cy="3042950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</p:spTree>
    <p:extLst>
      <p:ext uri="{BB962C8B-B14F-4D97-AF65-F5344CB8AC3E}">
        <p14:creationId xmlns:p14="http://schemas.microsoft.com/office/powerpoint/2010/main" val="286553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822"/>
            <a:ext cx="12179300" cy="82876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4892"/>
            <a:ext cx="12179300" cy="869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2263" y="376679"/>
            <a:ext cx="337501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 </a:t>
            </a:r>
            <a:r>
              <a:rPr lang="en-IE" sz="1798" dirty="0">
                <a:solidFill>
                  <a:srgbClr val="FFFFFF"/>
                </a:solidFill>
              </a:rPr>
              <a:t>3/8</a:t>
            </a:r>
            <a:endParaRPr lang="en-IE" sz="1798" dirty="0">
              <a:solidFill>
                <a:srgbClr val="FFFFFF"/>
              </a:solidFill>
            </a:endParaRPr>
          </a:p>
          <a:p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33841" y="165277"/>
            <a:ext cx="511401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Tools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05133" y="856979"/>
            <a:ext cx="6708625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Tool Picker</a:t>
            </a:r>
          </a:p>
          <a:p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Pick a Tool to Work With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2342" y="2357073"/>
            <a:ext cx="6411574" cy="138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 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i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145212" y="1651205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3569" y="6364211"/>
            <a:ext cx="5711073" cy="707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You </a:t>
            </a:r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can upload images, documents, media files, and HTML prototypes to your project on the Files tool </a:t>
            </a:r>
            <a:r>
              <a:rPr lang="en-IE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page, and then use them </a:t>
            </a:r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in your project when creating a prototype, creating </a:t>
            </a:r>
            <a:r>
              <a:rPr lang="en-IE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feedback </a:t>
            </a:r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studies, or adding a project picture.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367" y="2024970"/>
            <a:ext cx="2759770" cy="1393026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2754367" y="2024970"/>
            <a:ext cx="2762975" cy="1407789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82" name="Rectangle 81"/>
          <p:cNvSpPr/>
          <p:nvPr/>
        </p:nvSpPr>
        <p:spPr>
          <a:xfrm>
            <a:off x="1608562" y="5540748"/>
            <a:ext cx="6634607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  Files Tool</a:t>
            </a:r>
          </a:p>
          <a:p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Pick a Tool to Work With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2144746" y="6319939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1811" y="1819607"/>
            <a:ext cx="2617159" cy="180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Switch  between Splash tools by opening a project and using the </a:t>
            </a:r>
            <a:r>
              <a:rPr lang="en-IE" sz="1332" b="1" dirty="0">
                <a:solidFill>
                  <a:schemeClr val="bg1"/>
                </a:solidFill>
                <a:latin typeface="Lato" panose="020F0502020204030203" pitchFamily="34" charset="0"/>
              </a:rPr>
              <a:t>Tool Picker </a:t>
            </a:r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on the </a:t>
            </a:r>
            <a:r>
              <a:rPr lang="en-IE" sz="1332" b="1" dirty="0">
                <a:solidFill>
                  <a:schemeClr val="bg1"/>
                </a:solidFill>
                <a:latin typeface="Lato" panose="020F0502020204030203" pitchFamily="34" charset="0"/>
              </a:rPr>
              <a:t>Toolbar</a:t>
            </a:r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 to select any of the following: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Files tool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– Add files to be used in the prototype or feedback studies. 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5803907" y="2721392"/>
            <a:ext cx="23557" cy="454686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22" y="7200508"/>
            <a:ext cx="3319703" cy="1862901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128922" y="7199434"/>
            <a:ext cx="3319703" cy="184713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39" name="TextBox 38"/>
          <p:cNvSpPr txBox="1"/>
          <p:nvPr/>
        </p:nvSpPr>
        <p:spPr>
          <a:xfrm>
            <a:off x="161811" y="3824193"/>
            <a:ext cx="5372904" cy="161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Feedback tool </a:t>
            </a:r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– Create feedback studies by adding images and asking questions, and adding prototypes and setting actions to be performed, and sent the study to participants to get their feedback.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endParaRPr lang="en-IE" sz="1332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IE" sz="1332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Files tool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– Create realistic and interactive prototype pages in the Prototype tool with the User Interface (UI) Editor.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60694" y="1831463"/>
            <a:ext cx="2368426" cy="245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create a project team select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Invite Team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on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Project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page. On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Invite Team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dialog, enter the email address of a collaborator you want to invite and select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Add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Enter an email and </a:t>
            </a:r>
            <a:r>
              <a:rPr lang="en-IE" sz="1398" dirty="0" smtClean="0">
                <a:solidFill>
                  <a:schemeClr val="bg1"/>
                </a:solidFill>
                <a:latin typeface="Lato" panose="020F0502020204030203" pitchFamily="34" charset="0"/>
              </a:rPr>
              <a:t>select </a:t>
            </a:r>
            <a:r>
              <a:rPr lang="en-IE" sz="1398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Add</a:t>
            </a:r>
            <a:r>
              <a:rPr lang="en-IE" sz="1398" dirty="0" smtClean="0">
                <a:solidFill>
                  <a:schemeClr val="bg1"/>
                </a:solidFill>
                <a:latin typeface="Lato" panose="020F0502020204030203" pitchFamily="34" charset="0"/>
              </a:rPr>
              <a:t> for each member, and select Invite.  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34202" y="878251"/>
            <a:ext cx="5819468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Invite Team Members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8473" y="4945589"/>
            <a:ext cx="3870459" cy="370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Collaborate with Team Members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Team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members invited to a project can do everything in a project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except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delete or archive the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project, including: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View and edit the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project prototype application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Create feedback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studies and view responses to all user research studies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View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, add, and delete files on the 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Files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 tool page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Invite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additional colleagues to become team members of the project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View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and post discussion on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Discussion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tab in the UI Composer</a:t>
            </a:r>
          </a:p>
          <a:p>
            <a:endParaRPr lang="en-IE" sz="10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8243169" y="1676267"/>
            <a:ext cx="1036374" cy="826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77540" y="1295881"/>
            <a:ext cx="5026376" cy="307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Learn about creating a team and collaborating on your </a:t>
            </a:r>
            <a:r>
              <a:rPr lang="en-IE" sz="1398" b="1" dirty="0" err="1">
                <a:solidFill>
                  <a:schemeClr val="bg1"/>
                </a:solidFill>
                <a:latin typeface="Lato" panose="020F0502020204030203" pitchFamily="34" charset="0"/>
              </a:rPr>
              <a:t>projet</a:t>
            </a:r>
            <a:endParaRPr lang="en-IE" sz="1398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469" y="5484722"/>
            <a:ext cx="1745051" cy="17450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359" y="2025336"/>
            <a:ext cx="3619702" cy="150076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8486861" y="2002949"/>
            <a:ext cx="3634698" cy="1530420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4" name="TextBox 53"/>
          <p:cNvSpPr txBox="1"/>
          <p:nvPr/>
        </p:nvSpPr>
        <p:spPr>
          <a:xfrm>
            <a:off x="6060694" y="4284171"/>
            <a:ext cx="6134465" cy="10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accept and become team members of your project, your invitees need to have a Splash account or to create one. </a:t>
            </a:r>
          </a:p>
          <a:p>
            <a:endParaRPr lang="en-IE" sz="3193" dirty="0"/>
          </a:p>
        </p:txBody>
      </p:sp>
      <p:sp>
        <p:nvSpPr>
          <p:cNvPr id="55" name="Rectangle 54"/>
          <p:cNvSpPr/>
          <p:nvPr/>
        </p:nvSpPr>
        <p:spPr>
          <a:xfrm>
            <a:off x="6273965" y="5472961"/>
            <a:ext cx="1756555" cy="17568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1" name="TextBox 10"/>
          <p:cNvSpPr txBox="1"/>
          <p:nvPr/>
        </p:nvSpPr>
        <p:spPr>
          <a:xfrm>
            <a:off x="6066265" y="3896619"/>
            <a:ext cx="4912106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chemeClr val="bg1"/>
                </a:solidFill>
                <a:latin typeface="Lato" panose="020F0502020204030203" pitchFamily="34" charset="0"/>
              </a:rPr>
              <a:t>Splash sends an email containing a link to the study.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371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412"/>
            <a:ext cx="12179300" cy="82876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4892"/>
            <a:ext cx="12179300" cy="869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2263" y="376679"/>
            <a:ext cx="337501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 </a:t>
            </a:r>
            <a:r>
              <a:rPr lang="en-IE" sz="1798" dirty="0">
                <a:solidFill>
                  <a:srgbClr val="FFFFFF"/>
                </a:solidFill>
              </a:rPr>
              <a:t>3/8</a:t>
            </a:r>
            <a:endParaRPr lang="en-IE" sz="1798" dirty="0">
              <a:solidFill>
                <a:srgbClr val="FFFFFF"/>
              </a:solidFill>
            </a:endParaRPr>
          </a:p>
          <a:p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33841" y="165277"/>
            <a:ext cx="511401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Tools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743" y="4383760"/>
            <a:ext cx="6411574" cy="138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 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i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/>
          </a:p>
        </p:txBody>
      </p:sp>
      <p:sp>
        <p:nvSpPr>
          <p:cNvPr id="48" name="Rectangle 47"/>
          <p:cNvSpPr/>
          <p:nvPr/>
        </p:nvSpPr>
        <p:spPr>
          <a:xfrm>
            <a:off x="5014843" y="816209"/>
            <a:ext cx="6411574" cy="116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Feedback Tool 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          Typical Workflow</a:t>
            </a:r>
            <a:endParaRPr lang="en-US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5574871" y="1637953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651" y="1790154"/>
            <a:ext cx="1927861" cy="74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Create a Project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Select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Create a Project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 on the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Home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 page.</a:t>
            </a:r>
            <a:endParaRPr lang="en-IE" sz="1332" dirty="0"/>
          </a:p>
        </p:txBody>
      </p:sp>
      <p:sp>
        <p:nvSpPr>
          <p:cNvPr id="67" name="TextBox 66"/>
          <p:cNvSpPr txBox="1"/>
          <p:nvPr/>
        </p:nvSpPr>
        <p:spPr>
          <a:xfrm>
            <a:off x="10425800" y="1761770"/>
            <a:ext cx="1793653" cy="140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Create a </a:t>
            </a:r>
            <a:r>
              <a:rPr lang="en-US" sz="1598" b="1" u="sng" dirty="0" smtClean="0">
                <a:solidFill>
                  <a:schemeClr val="bg1"/>
                </a:solidFill>
                <a:latin typeface="Lato" panose="020F0502020204030203" pitchFamily="34" charset="0"/>
              </a:rPr>
              <a:t>Feedback Study</a:t>
            </a:r>
            <a:endParaRPr lang="en-US" sz="1598" b="1" u="sng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Select the </a:t>
            </a:r>
            <a:r>
              <a:rPr lang="en-US" sz="1332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Tool Picker 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on the Splash header, select </a:t>
            </a:r>
            <a:r>
              <a:rPr lang="en-US" sz="1332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Feedback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, then select </a:t>
            </a:r>
            <a:r>
              <a:rPr lang="en-US" sz="1332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New Study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IE" sz="1332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3454704"/>
            <a:ext cx="1862771" cy="165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 smtClean="0">
                <a:solidFill>
                  <a:schemeClr val="bg1"/>
                </a:solidFill>
                <a:latin typeface="Lato" panose="020F0502020204030203" pitchFamily="34" charset="0"/>
              </a:rPr>
              <a:t>Name and Describe Study</a:t>
            </a:r>
            <a:endParaRPr lang="en-US" sz="1598" b="1" u="sng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Select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Create Study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on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the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Project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 page or from on the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Tool Picker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 on the toolbar.</a:t>
            </a:r>
          </a:p>
          <a:p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0" y="5104707"/>
            <a:ext cx="1669555" cy="160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Publish the Study</a:t>
            </a:r>
            <a:endParaRPr lang="en-US" sz="1598" b="1" u="sng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Select the Publish icon on the tool bar to publish the study. A unique study-link is generated.</a:t>
            </a:r>
            <a:endParaRPr lang="en-IE" sz="1332" dirty="0"/>
          </a:p>
        </p:txBody>
      </p:sp>
      <p:sp>
        <p:nvSpPr>
          <p:cNvPr id="70" name="TextBox 69"/>
          <p:cNvSpPr txBox="1"/>
          <p:nvPr/>
        </p:nvSpPr>
        <p:spPr>
          <a:xfrm>
            <a:off x="10486361" y="3290090"/>
            <a:ext cx="1692939" cy="1814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Add Images and Prototypes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Add images and set a question for each image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Add prototypes and set an action to be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completed.</a:t>
            </a:r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1651" y="6904304"/>
            <a:ext cx="1706073" cy="230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Participants Response to Study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Participants select study link in 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email. Study is displayed in their browser, and they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respond to questions and tasks.</a:t>
            </a:r>
          </a:p>
          <a:p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01443" y="7266583"/>
            <a:ext cx="1705733" cy="201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View Responses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You can your team can view the feedback almost immediately by selecting the study on the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Projects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 page.</a:t>
            </a:r>
          </a:p>
          <a:p>
            <a:endParaRPr lang="en-US" sz="15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504039" y="5097722"/>
            <a:ext cx="1657582" cy="11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Share the Study</a:t>
            </a:r>
            <a:endParaRPr lang="en-US" sz="1598" b="1" u="sng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Enter the emails of people and Splash sends them an invitational email.</a:t>
            </a:r>
            <a:endParaRPr lang="en-IE" sz="1332" dirty="0"/>
          </a:p>
        </p:txBody>
      </p:sp>
      <p:pic>
        <p:nvPicPr>
          <p:cNvPr id="2058" name="Picture 10" descr="C:\Users\I311750\AppData\Local\Temp\SNAGHTML492f819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83" y="1869346"/>
            <a:ext cx="2423566" cy="72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4964891" y="1856863"/>
            <a:ext cx="2422369" cy="7228947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cxnSp>
        <p:nvCxnSpPr>
          <p:cNvPr id="37" name="Straight Connector 36"/>
          <p:cNvCxnSpPr>
            <a:endCxn id="35" idx="6"/>
          </p:cNvCxnSpPr>
          <p:nvPr/>
        </p:nvCxnSpPr>
        <p:spPr>
          <a:xfrm flipH="1" flipV="1">
            <a:off x="4798078" y="2440387"/>
            <a:ext cx="924997" cy="7185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263" y="1861874"/>
            <a:ext cx="2754382" cy="138336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961352" y="1842464"/>
            <a:ext cx="2754382" cy="139181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35" name="Oval 34"/>
          <p:cNvSpPr/>
          <p:nvPr/>
        </p:nvSpPr>
        <p:spPr>
          <a:xfrm>
            <a:off x="4634301" y="2379659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cxnSp>
        <p:nvCxnSpPr>
          <p:cNvPr id="42" name="Straight Connector 41"/>
          <p:cNvCxnSpPr>
            <a:endCxn id="43" idx="3"/>
          </p:cNvCxnSpPr>
          <p:nvPr/>
        </p:nvCxnSpPr>
        <p:spPr>
          <a:xfrm flipV="1">
            <a:off x="6591143" y="2612867"/>
            <a:ext cx="992760" cy="61948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652615" y="1848149"/>
            <a:ext cx="2761123" cy="1477523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4" name="Rectangle 53"/>
          <p:cNvSpPr/>
          <p:nvPr/>
        </p:nvSpPr>
        <p:spPr>
          <a:xfrm>
            <a:off x="1959248" y="7029946"/>
            <a:ext cx="2754382" cy="145941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7" name="Rectangle 56"/>
          <p:cNvSpPr/>
          <p:nvPr/>
        </p:nvSpPr>
        <p:spPr>
          <a:xfrm>
            <a:off x="7665482" y="7425524"/>
            <a:ext cx="2754382" cy="161487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cxnSp>
        <p:nvCxnSpPr>
          <p:cNvPr id="58" name="Straight Connector 57"/>
          <p:cNvCxnSpPr>
            <a:endCxn id="59" idx="6"/>
          </p:cNvCxnSpPr>
          <p:nvPr/>
        </p:nvCxnSpPr>
        <p:spPr>
          <a:xfrm flipH="1" flipV="1">
            <a:off x="4798078" y="4170562"/>
            <a:ext cx="924998" cy="718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068604" y="4177771"/>
            <a:ext cx="596878" cy="67170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5" idx="1"/>
          </p:cNvCxnSpPr>
          <p:nvPr/>
        </p:nvCxnSpPr>
        <p:spPr>
          <a:xfrm flipV="1">
            <a:off x="6172249" y="4260793"/>
            <a:ext cx="1474927" cy="65997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4790127" y="5676823"/>
            <a:ext cx="932948" cy="19407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76" idx="6"/>
          </p:cNvCxnSpPr>
          <p:nvPr/>
        </p:nvCxnSpPr>
        <p:spPr>
          <a:xfrm flipH="1">
            <a:off x="4831541" y="7501644"/>
            <a:ext cx="891534" cy="17059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79" idx="3"/>
          </p:cNvCxnSpPr>
          <p:nvPr/>
        </p:nvCxnSpPr>
        <p:spPr>
          <a:xfrm flipV="1">
            <a:off x="6592860" y="6019093"/>
            <a:ext cx="992760" cy="61948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2"/>
          </p:cNvCxnSpPr>
          <p:nvPr/>
        </p:nvCxnSpPr>
        <p:spPr>
          <a:xfrm flipV="1">
            <a:off x="6615374" y="8071636"/>
            <a:ext cx="968529" cy="33107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281" y="1869346"/>
            <a:ext cx="2751435" cy="14563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943046" y="3522775"/>
            <a:ext cx="2754382" cy="1469857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2050" name="Picture 20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7246" y="3546123"/>
            <a:ext cx="2732889" cy="1446510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4634301" y="4109834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2051" name="Picture 20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6659" y="3544785"/>
            <a:ext cx="2739366" cy="144784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647176" y="3528953"/>
            <a:ext cx="2754382" cy="1463680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65" name="Oval 64"/>
          <p:cNvSpPr/>
          <p:nvPr/>
        </p:nvSpPr>
        <p:spPr>
          <a:xfrm>
            <a:off x="7568202" y="4170562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8740" y="5265165"/>
            <a:ext cx="2747640" cy="146808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943046" y="5234274"/>
            <a:ext cx="2754382" cy="149897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71" name="Oval 70"/>
          <p:cNvSpPr/>
          <p:nvPr/>
        </p:nvSpPr>
        <p:spPr>
          <a:xfrm>
            <a:off x="4640274" y="5810170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4098" name="Picture 2" descr="C:\Users\I311750\AppData\Local\Temp\SNAGHTML4d8d88c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39" y="5246185"/>
            <a:ext cx="2743286" cy="18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7647176" y="5234275"/>
            <a:ext cx="2754382" cy="182267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2059" name="Picture 20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8832" y="7033509"/>
            <a:ext cx="2750532" cy="1455848"/>
          </a:xfrm>
          <a:prstGeom prst="rect">
            <a:avLst/>
          </a:prstGeom>
        </p:spPr>
      </p:pic>
      <p:sp>
        <p:nvSpPr>
          <p:cNvPr id="76" name="Oval 75"/>
          <p:cNvSpPr/>
          <p:nvPr/>
        </p:nvSpPr>
        <p:spPr>
          <a:xfrm>
            <a:off x="4667764" y="7611514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43" name="Oval 42"/>
          <p:cNvSpPr/>
          <p:nvPr/>
        </p:nvSpPr>
        <p:spPr>
          <a:xfrm>
            <a:off x="7559918" y="2509198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79" name="Oval 78"/>
          <p:cNvSpPr/>
          <p:nvPr/>
        </p:nvSpPr>
        <p:spPr>
          <a:xfrm>
            <a:off x="7561635" y="5915424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2062" name="Picture 20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1612" y="7457891"/>
            <a:ext cx="2731104" cy="1582509"/>
          </a:xfrm>
          <a:prstGeom prst="rect">
            <a:avLst/>
          </a:prstGeom>
        </p:spPr>
      </p:pic>
      <p:sp>
        <p:nvSpPr>
          <p:cNvPr id="85" name="Oval 84"/>
          <p:cNvSpPr/>
          <p:nvPr/>
        </p:nvSpPr>
        <p:spPr>
          <a:xfrm>
            <a:off x="7583903" y="8010908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</p:spTree>
    <p:extLst>
      <p:ext uri="{BB962C8B-B14F-4D97-AF65-F5344CB8AC3E}">
        <p14:creationId xmlns:p14="http://schemas.microsoft.com/office/powerpoint/2010/main" val="21335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3065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043"/>
            <a:ext cx="12179300" cy="8287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2263" y="376679"/>
            <a:ext cx="337501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 </a:t>
            </a:r>
            <a:r>
              <a:rPr lang="en-IE" sz="1798" dirty="0">
                <a:solidFill>
                  <a:srgbClr val="FFFFFF"/>
                </a:solidFill>
              </a:rPr>
              <a:t>4/8</a:t>
            </a:r>
            <a:endParaRPr lang="en-IE" sz="1798" dirty="0">
              <a:solidFill>
                <a:srgbClr val="FFFFFF"/>
              </a:solidFill>
            </a:endParaRPr>
          </a:p>
          <a:p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5200" y="188777"/>
            <a:ext cx="511401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Tools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3743" y="2335540"/>
            <a:ext cx="6411574" cy="138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 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i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5330329" y="1538523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798078" y="795075"/>
            <a:ext cx="6411574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Prototype </a:t>
            </a:r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Tool 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          Typical </a:t>
            </a:r>
            <a:r>
              <a:rPr lang="en-IE" sz="1398" dirty="0" smtClean="0">
                <a:solidFill>
                  <a:schemeClr val="bg1"/>
                </a:solidFill>
                <a:latin typeface="Lato" panose="020F0502020204030203" pitchFamily="34" charset="0"/>
              </a:rPr>
              <a:t>Workflow</a:t>
            </a:r>
            <a:endParaRPr lang="en-US" sz="13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996" y="1756334"/>
            <a:ext cx="1760644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Create </a:t>
            </a:r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a</a:t>
            </a:r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 Project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Select Create a Project on the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Home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 page.</a:t>
            </a:r>
            <a:endParaRPr lang="en-IE" sz="1332" dirty="0"/>
          </a:p>
        </p:txBody>
      </p:sp>
      <p:sp>
        <p:nvSpPr>
          <p:cNvPr id="37" name="TextBox 36"/>
          <p:cNvSpPr txBox="1"/>
          <p:nvPr/>
        </p:nvSpPr>
        <p:spPr>
          <a:xfrm>
            <a:off x="10451545" y="1415624"/>
            <a:ext cx="1794626" cy="140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Create A Prototype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Select Create a Prototype on the Project page or from </a:t>
            </a:r>
            <a:r>
              <a:rPr lang="en-US" sz="1332" b="1" dirty="0">
                <a:solidFill>
                  <a:schemeClr val="bg1"/>
                </a:solidFill>
                <a:latin typeface="Lato" panose="020F0502020204030203" pitchFamily="34" charset="0"/>
              </a:rPr>
              <a:t>Tool Picker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IE" sz="1332" dirty="0"/>
          </a:p>
        </p:txBody>
      </p:sp>
      <p:sp>
        <p:nvSpPr>
          <p:cNvPr id="38" name="TextBox 37"/>
          <p:cNvSpPr txBox="1"/>
          <p:nvPr/>
        </p:nvSpPr>
        <p:spPr>
          <a:xfrm>
            <a:off x="6748" y="3476681"/>
            <a:ext cx="1822092" cy="74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Add Pages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Select a type of page to start with.</a:t>
            </a:r>
            <a:endParaRPr lang="en-IE" sz="1332" dirty="0"/>
          </a:p>
        </p:txBody>
      </p:sp>
      <p:sp>
        <p:nvSpPr>
          <p:cNvPr id="39" name="TextBox 38"/>
          <p:cNvSpPr txBox="1"/>
          <p:nvPr/>
        </p:nvSpPr>
        <p:spPr>
          <a:xfrm>
            <a:off x="10479927" y="2994192"/>
            <a:ext cx="1789903" cy="1814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Create Data Model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If you want to add  realistic data (required for Smart Templates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), select </a:t>
            </a:r>
            <a:r>
              <a:rPr lang="en-US" sz="1332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DATA EDITOR 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on the </a:t>
            </a:r>
            <a:r>
              <a:rPr lang="en-US" sz="1332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DATA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 tab.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8417" y="5692038"/>
            <a:ext cx="169338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Design Pages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Drag controls onto UI Compose canvas and configure them.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479927" y="5158753"/>
            <a:ext cx="1798773" cy="197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Bind Data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If you 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added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a data model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, select the main data object in the page Properties, and</a:t>
            </a:r>
            <a:endParaRPr lang="en-US" sz="1332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drag the appropriate properties to </a:t>
            </a:r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appropriate </a:t>
            </a:r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controls.</a:t>
            </a:r>
            <a:endParaRPr lang="en-US" sz="1332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31" y="7618018"/>
            <a:ext cx="1635682" cy="140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Publish Prototype</a:t>
            </a:r>
          </a:p>
          <a:p>
            <a:r>
              <a:rPr lang="en-US" sz="1332" dirty="0">
                <a:solidFill>
                  <a:schemeClr val="bg1"/>
                </a:solidFill>
                <a:latin typeface="Lato" panose="020F0502020204030203" pitchFamily="34" charset="0"/>
              </a:rPr>
              <a:t>Publish your prototype to create a unique link to you prototype app.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496150" y="7115437"/>
            <a:ext cx="1638334" cy="177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u="sng" dirty="0">
                <a:solidFill>
                  <a:schemeClr val="bg1"/>
                </a:solidFill>
                <a:latin typeface="Lato" panose="020F0502020204030203" pitchFamily="34" charset="0"/>
              </a:rPr>
              <a:t>Finish App</a:t>
            </a:r>
          </a:p>
          <a:p>
            <a:r>
              <a:rPr lang="en-US" sz="1332" dirty="0" smtClean="0">
                <a:solidFill>
                  <a:schemeClr val="bg1"/>
                </a:solidFill>
                <a:latin typeface="Lato" panose="020F0502020204030203" pitchFamily="34" charset="0"/>
              </a:rPr>
              <a:t>Import your prototype into SAP Web IDE and finish development to create a fully functioning application.</a:t>
            </a:r>
            <a:endParaRPr lang="en-US" sz="1332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3080" name="Picture 8" descr="C:\Users\I311750\AppData\Local\Temp\SNAGHTML4dc2863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973" y="1669076"/>
            <a:ext cx="2424598" cy="7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4846062" y="1669076"/>
            <a:ext cx="2433080" cy="7213124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cxnSp>
        <p:nvCxnSpPr>
          <p:cNvPr id="67" name="Straight Connector 66"/>
          <p:cNvCxnSpPr>
            <a:endCxn id="70" idx="6"/>
          </p:cNvCxnSpPr>
          <p:nvPr/>
        </p:nvCxnSpPr>
        <p:spPr>
          <a:xfrm flipH="1">
            <a:off x="4602183" y="2178560"/>
            <a:ext cx="1035242" cy="26915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093" y="1600154"/>
            <a:ext cx="2754382" cy="138336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795867" y="1582639"/>
            <a:ext cx="2754382" cy="139181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70" name="Oval 69"/>
          <p:cNvSpPr/>
          <p:nvPr/>
        </p:nvSpPr>
        <p:spPr>
          <a:xfrm>
            <a:off x="4438406" y="2386989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cxnSp>
        <p:nvCxnSpPr>
          <p:cNvPr id="71" name="Straight Connector 70"/>
          <p:cNvCxnSpPr>
            <a:endCxn id="91" idx="3"/>
          </p:cNvCxnSpPr>
          <p:nvPr/>
        </p:nvCxnSpPr>
        <p:spPr>
          <a:xfrm flipV="1">
            <a:off x="6500515" y="2269640"/>
            <a:ext cx="1058540" cy="76633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83" idx="6"/>
          </p:cNvCxnSpPr>
          <p:nvPr/>
        </p:nvCxnSpPr>
        <p:spPr>
          <a:xfrm flipH="1">
            <a:off x="4609482" y="3958358"/>
            <a:ext cx="606439" cy="41649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85" idx="3"/>
          </p:cNvCxnSpPr>
          <p:nvPr/>
        </p:nvCxnSpPr>
        <p:spPr>
          <a:xfrm flipV="1">
            <a:off x="6502632" y="4169706"/>
            <a:ext cx="1054922" cy="66976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3" idx="6"/>
          </p:cNvCxnSpPr>
          <p:nvPr/>
        </p:nvCxnSpPr>
        <p:spPr>
          <a:xfrm flipV="1">
            <a:off x="4609482" y="4341534"/>
            <a:ext cx="1872623" cy="3331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87" idx="6"/>
          </p:cNvCxnSpPr>
          <p:nvPr/>
        </p:nvCxnSpPr>
        <p:spPr>
          <a:xfrm flipH="1">
            <a:off x="4616766" y="5742849"/>
            <a:ext cx="1020659" cy="62944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90" idx="6"/>
          </p:cNvCxnSpPr>
          <p:nvPr/>
        </p:nvCxnSpPr>
        <p:spPr>
          <a:xfrm flipH="1">
            <a:off x="4609515" y="7492487"/>
            <a:ext cx="1027910" cy="82099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92" idx="2"/>
          </p:cNvCxnSpPr>
          <p:nvPr/>
        </p:nvCxnSpPr>
        <p:spPr>
          <a:xfrm flipV="1">
            <a:off x="6480409" y="6198650"/>
            <a:ext cx="1053160" cy="441802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93" idx="2"/>
          </p:cNvCxnSpPr>
          <p:nvPr/>
        </p:nvCxnSpPr>
        <p:spPr>
          <a:xfrm flipV="1">
            <a:off x="6498738" y="8076930"/>
            <a:ext cx="1036331" cy="32034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01741" y="3183897"/>
            <a:ext cx="2754382" cy="186332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84" name="Rectangle 83"/>
          <p:cNvSpPr/>
          <p:nvPr/>
        </p:nvSpPr>
        <p:spPr>
          <a:xfrm>
            <a:off x="1759213" y="3171159"/>
            <a:ext cx="2754382" cy="2182330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94" name="Rectangle 93"/>
          <p:cNvSpPr/>
          <p:nvPr/>
        </p:nvSpPr>
        <p:spPr>
          <a:xfrm>
            <a:off x="1747795" y="7415375"/>
            <a:ext cx="2754382" cy="160674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4937" y="1632029"/>
            <a:ext cx="2743054" cy="133445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610388" y="1616451"/>
            <a:ext cx="2761123" cy="135784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3072" name="Picture 30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387" y="3183564"/>
            <a:ext cx="2736033" cy="2161251"/>
          </a:xfrm>
          <a:prstGeom prst="rect">
            <a:avLst/>
          </a:prstGeom>
        </p:spPr>
      </p:pic>
      <p:sp>
        <p:nvSpPr>
          <p:cNvPr id="91" name="Oval 90"/>
          <p:cNvSpPr/>
          <p:nvPr/>
        </p:nvSpPr>
        <p:spPr>
          <a:xfrm>
            <a:off x="7535070" y="2165971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83" name="Oval 82"/>
          <p:cNvSpPr/>
          <p:nvPr/>
        </p:nvSpPr>
        <p:spPr>
          <a:xfrm>
            <a:off x="4445705" y="4314124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3077" name="Picture 30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4207" y="3209947"/>
            <a:ext cx="2725119" cy="1845389"/>
          </a:xfrm>
          <a:prstGeom prst="rect">
            <a:avLst/>
          </a:prstGeom>
        </p:spPr>
      </p:pic>
      <p:sp>
        <p:nvSpPr>
          <p:cNvPr id="85" name="Oval 84"/>
          <p:cNvSpPr/>
          <p:nvPr/>
        </p:nvSpPr>
        <p:spPr>
          <a:xfrm>
            <a:off x="7533569" y="4066037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3094" name="Picture 30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8228" y="5537106"/>
            <a:ext cx="2749138" cy="1715762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762755" y="5528883"/>
            <a:ext cx="2754382" cy="172488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87" name="Oval 86"/>
          <p:cNvSpPr/>
          <p:nvPr/>
        </p:nvSpPr>
        <p:spPr>
          <a:xfrm>
            <a:off x="4452989" y="6311568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3095" name="Picture 30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7985" y="5350841"/>
            <a:ext cx="2731341" cy="1683625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7602611" y="5338347"/>
            <a:ext cx="2754382" cy="17086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3096" name="Picture 30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6958" y="7313923"/>
            <a:ext cx="2737972" cy="1518765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608753" y="7309660"/>
            <a:ext cx="2754382" cy="1536323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93" name="Oval 92"/>
          <p:cNvSpPr/>
          <p:nvPr/>
        </p:nvSpPr>
        <p:spPr>
          <a:xfrm>
            <a:off x="7535069" y="8016202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pic>
        <p:nvPicPr>
          <p:cNvPr id="3098" name="Picture 30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9214" y="7428721"/>
            <a:ext cx="2742964" cy="1579225"/>
          </a:xfrm>
          <a:prstGeom prst="rect">
            <a:avLst/>
          </a:prstGeom>
        </p:spPr>
      </p:pic>
      <p:sp>
        <p:nvSpPr>
          <p:cNvPr id="90" name="Oval 89"/>
          <p:cNvSpPr/>
          <p:nvPr/>
        </p:nvSpPr>
        <p:spPr>
          <a:xfrm>
            <a:off x="4445738" y="8252753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92" name="Oval 91"/>
          <p:cNvSpPr/>
          <p:nvPr/>
        </p:nvSpPr>
        <p:spPr>
          <a:xfrm>
            <a:off x="7533569" y="6137922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</p:spTree>
    <p:extLst>
      <p:ext uri="{BB962C8B-B14F-4D97-AF65-F5344CB8AC3E}">
        <p14:creationId xmlns:p14="http://schemas.microsoft.com/office/powerpoint/2010/main" val="18848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3065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2" y="827554"/>
            <a:ext cx="12191963" cy="8287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2263" y="376679"/>
            <a:ext cx="337501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 </a:t>
            </a:r>
            <a:r>
              <a:rPr lang="en-IE" sz="1798" dirty="0">
                <a:solidFill>
                  <a:srgbClr val="FFFFFF"/>
                </a:solidFill>
              </a:rPr>
              <a:t>4/8</a:t>
            </a:r>
            <a:endParaRPr lang="en-IE" sz="1798" dirty="0">
              <a:solidFill>
                <a:srgbClr val="FFFFFF"/>
              </a:solidFill>
            </a:endParaRPr>
          </a:p>
          <a:p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5200" y="188777"/>
            <a:ext cx="5114019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Tools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83119" y="790811"/>
            <a:ext cx="6634607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 UI Composer Pages 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Mix and match page types to suit your needs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92" y="1634643"/>
            <a:ext cx="2553893" cy="1330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92342" y="2357073"/>
            <a:ext cx="6411574" cy="138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 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i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/>
          </a:p>
        </p:txBody>
      </p:sp>
      <p:sp>
        <p:nvSpPr>
          <p:cNvPr id="10" name="TextBox 9"/>
          <p:cNvSpPr txBox="1"/>
          <p:nvPr/>
        </p:nvSpPr>
        <p:spPr>
          <a:xfrm>
            <a:off x="160544" y="1828043"/>
            <a:ext cx="9026311" cy="768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LOW </a:t>
            </a:r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FIDELITY pages</a:t>
            </a: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Upload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a hand-drawn or low fidelity image of your design.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In the UI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Composer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add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hotspots to mimic basic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functions like navigating between pages, and showing alerts, dialogs, and popovers. Automatically responsive.</a:t>
            </a:r>
            <a:endParaRPr lang="en-IE" sz="1398" dirty="0"/>
          </a:p>
        </p:txBody>
      </p:sp>
      <p:sp>
        <p:nvSpPr>
          <p:cNvPr id="11" name="TextBox 10"/>
          <p:cNvSpPr txBox="1"/>
          <p:nvPr/>
        </p:nvSpPr>
        <p:spPr>
          <a:xfrm>
            <a:off x="2631518" y="3450803"/>
            <a:ext cx="9547783" cy="10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FREESTYLE pages</a:t>
            </a: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Start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with a blank page which is perfect for prototyping with no positioning constraints.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Automatically responsive.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3193" dirty="0"/>
          </a:p>
        </p:txBody>
      </p:sp>
      <p:sp>
        <p:nvSpPr>
          <p:cNvPr id="12" name="TextBox 11"/>
          <p:cNvSpPr txBox="1"/>
          <p:nvPr/>
        </p:nvSpPr>
        <p:spPr>
          <a:xfrm>
            <a:off x="3245771" y="6224901"/>
            <a:ext cx="8944375" cy="768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RESPONSIVE</a:t>
            </a: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 p</a:t>
            </a: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ages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Just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like the freestyle page but ideal for prototypes that need to look great on different devices. Responsive prototype pages are responsive to the display device size.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/>
          </a:p>
        </p:txBody>
      </p:sp>
      <p:sp>
        <p:nvSpPr>
          <p:cNvPr id="13" name="TextBox 12"/>
          <p:cNvSpPr txBox="1"/>
          <p:nvPr/>
        </p:nvSpPr>
        <p:spPr>
          <a:xfrm>
            <a:off x="59316" y="7784049"/>
            <a:ext cx="9725611" cy="768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MASTER </a:t>
            </a:r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DETAIL pages</a:t>
            </a: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Add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two structured pages with built-in navigation. One shows a list of content and the other displays the details of the selected item. Master detail prototype pages are responsive the display device size.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/>
          </a:p>
        </p:txBody>
      </p:sp>
      <p:sp>
        <p:nvSpPr>
          <p:cNvPr id="16" name="TextBox 15"/>
          <p:cNvSpPr txBox="1"/>
          <p:nvPr/>
        </p:nvSpPr>
        <p:spPr>
          <a:xfrm>
            <a:off x="265247" y="4615616"/>
            <a:ext cx="9270715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SMART TEMPLATE LIST </a:t>
            </a:r>
            <a:r>
              <a:rPr lang="en-US" sz="1598" b="1" dirty="0">
                <a:solidFill>
                  <a:schemeClr val="bg1"/>
                </a:solidFill>
                <a:latin typeface="Lato" panose="020F0502020204030203" pitchFamily="34" charset="0"/>
              </a:rPr>
              <a:t>REPORT /OBJECT pages</a:t>
            </a:r>
            <a:r>
              <a:rPr lang="en-IE" sz="1598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Create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a Smart Template application by combining a list report page with object pages. </a:t>
            </a:r>
            <a:r>
              <a:rPr lang="en-US" sz="1398" dirty="0">
                <a:solidFill>
                  <a:schemeClr val="bg1"/>
                </a:solidFill>
                <a:latin typeface="Lato" panose="020F0502020204030203" pitchFamily="34" charset="0"/>
              </a:rPr>
              <a:t> The result is an efficient way to drill-down in more details about specific topics.</a:t>
            </a:r>
            <a:endParaRPr lang="en-IE" sz="1398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483623" y="3335354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24732" y="4501672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424732" y="6091090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24732" y="7627198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50075" y="3261560"/>
            <a:ext cx="2194809" cy="1150727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5424733" y="1622450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09891" y="1610326"/>
            <a:ext cx="2563519" cy="136597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5" name="Rectangle 54"/>
          <p:cNvSpPr/>
          <p:nvPr/>
        </p:nvSpPr>
        <p:spPr>
          <a:xfrm>
            <a:off x="150075" y="3278545"/>
            <a:ext cx="2194809" cy="1147230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2" name="Rectangle 51"/>
          <p:cNvSpPr/>
          <p:nvPr/>
        </p:nvSpPr>
        <p:spPr>
          <a:xfrm>
            <a:off x="9320163" y="4580964"/>
            <a:ext cx="2207631" cy="1291164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2469" y="4584987"/>
            <a:ext cx="2163019" cy="1287142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9890424" y="4822431"/>
            <a:ext cx="1948677" cy="126263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5661" y="4837735"/>
            <a:ext cx="1943441" cy="1245850"/>
          </a:xfrm>
          <a:prstGeom prst="rect">
            <a:avLst/>
          </a:prstGeom>
        </p:spPr>
      </p:pic>
      <p:pic>
        <p:nvPicPr>
          <p:cNvPr id="3078" name="Picture 6" descr="C:\Users\I311750\AppData\Local\Temp\SNAGHTML495af6e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1" y="6097445"/>
            <a:ext cx="3047972" cy="14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6342" y="7321669"/>
            <a:ext cx="2163019" cy="1287142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9482827" y="7315850"/>
            <a:ext cx="2183660" cy="1291164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057" y="7470417"/>
            <a:ext cx="2035529" cy="133636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9816542" y="7478723"/>
            <a:ext cx="2029044" cy="1326743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</p:spTree>
    <p:extLst>
      <p:ext uri="{BB962C8B-B14F-4D97-AF65-F5344CB8AC3E}">
        <p14:creationId xmlns:p14="http://schemas.microsoft.com/office/powerpoint/2010/main" val="104933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7596"/>
            <a:ext cx="12179300" cy="5432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08"/>
            <a:ext cx="12179300" cy="834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96" y="3103730"/>
            <a:ext cx="8113683" cy="4282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782" y="3108369"/>
            <a:ext cx="8131474" cy="4288203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893450" y="3094106"/>
            <a:ext cx="8175110" cy="4292589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8" name="TextBox 7"/>
          <p:cNvSpPr txBox="1"/>
          <p:nvPr/>
        </p:nvSpPr>
        <p:spPr>
          <a:xfrm>
            <a:off x="2863300" y="355359"/>
            <a:ext cx="337501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8"/>
            <a:ext cx="12179300" cy="882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19257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23861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19" y="4743518"/>
            <a:ext cx="1208392" cy="557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62" y="3789086"/>
            <a:ext cx="1125440" cy="954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12" y="5149748"/>
            <a:ext cx="1125440" cy="870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6" y="6545830"/>
            <a:ext cx="1125440" cy="911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7" name="Group 56"/>
          <p:cNvGrpSpPr/>
          <p:nvPr/>
        </p:nvGrpSpPr>
        <p:grpSpPr>
          <a:xfrm>
            <a:off x="3128455" y="1837364"/>
            <a:ext cx="1390150" cy="905375"/>
            <a:chOff x="3131717" y="1288946"/>
            <a:chExt cx="1391599" cy="9063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154" y="1400649"/>
              <a:ext cx="1126613" cy="7946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3131717" y="1288946"/>
              <a:ext cx="1121854" cy="369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798" dirty="0"/>
                <a:t> </a:t>
              </a:r>
              <a:r>
                <a:rPr lang="en-IE" sz="1199" b="1" dirty="0"/>
                <a:t>Tool Picker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04129" y="1548522"/>
              <a:ext cx="1319187" cy="646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Use the Tool Picker to switch between the Prototype, Research, and Files tools.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121288" y="3738927"/>
            <a:ext cx="1963847" cy="935645"/>
            <a:chOff x="57260" y="1610088"/>
            <a:chExt cx="1839283" cy="79001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37" y="1707882"/>
              <a:ext cx="1489545" cy="69221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57260" y="1610088"/>
              <a:ext cx="989384" cy="311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798" dirty="0"/>
                <a:t> </a:t>
              </a:r>
              <a:r>
                <a:rPr lang="en-IE" sz="1199" dirty="0"/>
                <a:t> </a:t>
              </a:r>
              <a:r>
                <a:rPr lang="en-IE" sz="1199" b="1" dirty="0"/>
                <a:t>Files Tab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0063" y="1842891"/>
              <a:ext cx="1756480" cy="545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View a list of project images you drag onto the canvas in the UI Editor or project files you upload from the Files Tool.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818151" y="1853282"/>
            <a:ext cx="1353453" cy="916163"/>
            <a:chOff x="1820049" y="1304878"/>
            <a:chExt cx="1354865" cy="9171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885" y="1400649"/>
              <a:ext cx="1165719" cy="8213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1820049" y="1304878"/>
              <a:ext cx="989384" cy="369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798" dirty="0"/>
                <a:t> </a:t>
              </a:r>
              <a:r>
                <a:rPr lang="en-IE" sz="1199" b="1" dirty="0"/>
                <a:t>Data Tab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73135" y="1568835"/>
              <a:ext cx="1301779" cy="646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Access the Data Editor to create and bind sample data for a more realistic prototype.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159389" y="1840884"/>
            <a:ext cx="1440005" cy="896615"/>
            <a:chOff x="5858673" y="2200543"/>
            <a:chExt cx="1441506" cy="8975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132" y="2300094"/>
              <a:ext cx="1209652" cy="798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0" name="TextBox 29"/>
            <p:cNvSpPr txBox="1"/>
            <p:nvPr/>
          </p:nvSpPr>
          <p:spPr>
            <a:xfrm>
              <a:off x="5858673" y="2200543"/>
              <a:ext cx="989384" cy="369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798" dirty="0"/>
                <a:t> </a:t>
              </a:r>
              <a:r>
                <a:rPr lang="en-IE" sz="1199" b="1" dirty="0"/>
                <a:t>Zoom Tool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98553" y="2448782"/>
              <a:ext cx="140162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Magnify and reduce the </a:t>
              </a:r>
            </a:p>
            <a:p>
              <a:r>
                <a:rPr lang="en-IE" sz="899" dirty="0"/>
                <a:t>Canvas.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00560" y="4589426"/>
            <a:ext cx="988353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/>
              <a:t> </a:t>
            </a:r>
            <a:r>
              <a:rPr lang="en-IE" sz="1199" dirty="0"/>
              <a:t> </a:t>
            </a:r>
            <a:r>
              <a:rPr lang="en-IE" sz="1199" b="1" dirty="0"/>
              <a:t>Canvas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79109" y="4845343"/>
            <a:ext cx="1421083" cy="36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This is your workspace for creating prototypes.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65070" y="3762264"/>
            <a:ext cx="988353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99" b="1" dirty="0"/>
              <a:t>Properties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74236" y="3928760"/>
            <a:ext cx="1317814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Customize the look and feel of your prototype, including button labels, </a:t>
            </a:r>
            <a:r>
              <a:rPr lang="en-IE" sz="899" dirty="0" err="1"/>
              <a:t>color</a:t>
            </a:r>
            <a:r>
              <a:rPr lang="en-IE" sz="899" dirty="0"/>
              <a:t>, and so on.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559387" y="5050944"/>
            <a:ext cx="988353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b="1" dirty="0"/>
              <a:t> </a:t>
            </a:r>
            <a:r>
              <a:rPr lang="en-IE" sz="1199" b="1" dirty="0"/>
              <a:t>Actions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6233" y="5294380"/>
            <a:ext cx="1317814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Use the Tool Picker to switch between the Prototype, Research, and Files tools.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3839" y="6458765"/>
            <a:ext cx="988353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/>
              <a:t> </a:t>
            </a:r>
            <a:r>
              <a:rPr lang="en-IE" sz="1199" b="1" dirty="0"/>
              <a:t>Outline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0841" y="6705911"/>
            <a:ext cx="1317814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Use the Tool Picker to switch between the Prototype, Research, and Files tools.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" y="1955722"/>
            <a:ext cx="1689032" cy="1247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37655" y="2129634"/>
            <a:ext cx="1737645" cy="106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6" dirty="0"/>
              <a:t>The UI Editor includes built-in Open UI5 UI controls that you can use to make prototypes interactive, without writing a single line of code</a:t>
            </a:r>
            <a:r>
              <a:rPr lang="en-IE" sz="906" dirty="0"/>
              <a:t>.</a:t>
            </a:r>
          </a:p>
          <a:p>
            <a:r>
              <a:rPr lang="en-IE" sz="906" dirty="0"/>
              <a:t>To add a control, simply drag it onto the canvas.</a:t>
            </a:r>
            <a:endParaRPr lang="en-IE" sz="906" dirty="0"/>
          </a:p>
        </p:txBody>
      </p:sp>
      <p:sp>
        <p:nvSpPr>
          <p:cNvPr id="24" name="TextBox 23"/>
          <p:cNvSpPr txBox="1"/>
          <p:nvPr/>
        </p:nvSpPr>
        <p:spPr>
          <a:xfrm>
            <a:off x="-21621" y="1877723"/>
            <a:ext cx="119203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/>
              <a:t> </a:t>
            </a:r>
            <a:r>
              <a:rPr lang="en-IE" sz="1199" b="1" dirty="0"/>
              <a:t>Controls Tab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06" y="1948627"/>
            <a:ext cx="1126794" cy="797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7" name="TextBox 46"/>
          <p:cNvSpPr txBox="1"/>
          <p:nvPr/>
        </p:nvSpPr>
        <p:spPr>
          <a:xfrm>
            <a:off x="4424334" y="1841363"/>
            <a:ext cx="12643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/>
              <a:t> </a:t>
            </a:r>
            <a:r>
              <a:rPr lang="en-IE" sz="1199" b="1" dirty="0"/>
              <a:t>Display Format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82191" y="2097191"/>
            <a:ext cx="1400167" cy="50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Change the display format between desktop, pad, and phone.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77" y="1948456"/>
            <a:ext cx="1208392" cy="780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TextBox 49"/>
          <p:cNvSpPr txBox="1"/>
          <p:nvPr/>
        </p:nvSpPr>
        <p:spPr>
          <a:xfrm>
            <a:off x="5785688" y="1837363"/>
            <a:ext cx="988353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/>
              <a:t> </a:t>
            </a:r>
            <a:r>
              <a:rPr lang="en-IE" sz="1199" b="1" dirty="0"/>
              <a:t>Page View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45237" y="2087311"/>
            <a:ext cx="140016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Display the page view of your prototype, where you can set the page flow and add new pages.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0441627" y="1857601"/>
            <a:ext cx="1450422" cy="884887"/>
            <a:chOff x="10344153" y="1373721"/>
            <a:chExt cx="1451934" cy="88580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035" y="1471945"/>
              <a:ext cx="1209652" cy="7817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10344153" y="1373721"/>
              <a:ext cx="989384" cy="369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798" dirty="0"/>
                <a:t> </a:t>
              </a:r>
              <a:r>
                <a:rPr lang="en-IE" sz="1199" b="1" dirty="0"/>
                <a:t>Publish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394461" y="1613039"/>
              <a:ext cx="1401626" cy="64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Publish your prototype to generate a link to the prototype that you can share with others.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480149" y="1845984"/>
            <a:ext cx="1502742" cy="904916"/>
            <a:chOff x="9721739" y="1356987"/>
            <a:chExt cx="1504309" cy="90585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172" y="1460059"/>
              <a:ext cx="1283383" cy="8027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1" name="TextBox 60"/>
            <p:cNvSpPr txBox="1"/>
            <p:nvPr/>
          </p:nvSpPr>
          <p:spPr>
            <a:xfrm>
              <a:off x="9721739" y="1356987"/>
              <a:ext cx="989384" cy="369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798" dirty="0"/>
                <a:t> </a:t>
              </a:r>
              <a:r>
                <a:rPr lang="en-IE" sz="1199" b="1" dirty="0"/>
                <a:t>Feedback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779462" y="1606747"/>
              <a:ext cx="1446586" cy="646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Create a feedback study based on your prototype, and sent the study to end users to get feedback.</a:t>
              </a:r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H="1" flipV="1">
            <a:off x="954339" y="5940163"/>
            <a:ext cx="878469" cy="55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9157881" y="5516926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90" name="TextBox 89"/>
          <p:cNvSpPr txBox="1"/>
          <p:nvPr/>
        </p:nvSpPr>
        <p:spPr>
          <a:xfrm>
            <a:off x="7111768" y="200143"/>
            <a:ext cx="5240061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UI </a:t>
            </a:r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Composer – UI Editor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9911" y="1964400"/>
            <a:ext cx="1671360" cy="1248854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96" name="Rectangle 95"/>
          <p:cNvSpPr/>
          <p:nvPr/>
        </p:nvSpPr>
        <p:spPr>
          <a:xfrm>
            <a:off x="3253754" y="1942516"/>
            <a:ext cx="1121860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97" name="Rectangle 96"/>
          <p:cNvSpPr/>
          <p:nvPr/>
        </p:nvSpPr>
        <p:spPr>
          <a:xfrm>
            <a:off x="4547682" y="1942516"/>
            <a:ext cx="1121860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0" name="Rectangle 99"/>
          <p:cNvSpPr/>
          <p:nvPr/>
        </p:nvSpPr>
        <p:spPr>
          <a:xfrm>
            <a:off x="5907605" y="1948456"/>
            <a:ext cx="1204163" cy="784673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1" name="Rectangle 100"/>
          <p:cNvSpPr/>
          <p:nvPr/>
        </p:nvSpPr>
        <p:spPr>
          <a:xfrm>
            <a:off x="7259677" y="1940331"/>
            <a:ext cx="1204163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2" name="Rectangle 101"/>
          <p:cNvSpPr/>
          <p:nvPr/>
        </p:nvSpPr>
        <p:spPr>
          <a:xfrm>
            <a:off x="8603420" y="1946737"/>
            <a:ext cx="1286080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3" name="Rectangle 102"/>
          <p:cNvSpPr/>
          <p:nvPr/>
        </p:nvSpPr>
        <p:spPr>
          <a:xfrm>
            <a:off x="10559822" y="1939258"/>
            <a:ext cx="1204163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4" name="Rectangle 103"/>
          <p:cNvSpPr/>
          <p:nvPr/>
        </p:nvSpPr>
        <p:spPr>
          <a:xfrm>
            <a:off x="10630045" y="3789086"/>
            <a:ext cx="1141657" cy="96753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5" name="Rectangle 104"/>
          <p:cNvSpPr/>
          <p:nvPr/>
        </p:nvSpPr>
        <p:spPr>
          <a:xfrm>
            <a:off x="10642111" y="5128617"/>
            <a:ext cx="1139342" cy="87581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6" name="Rectangle 105"/>
          <p:cNvSpPr/>
          <p:nvPr/>
        </p:nvSpPr>
        <p:spPr>
          <a:xfrm>
            <a:off x="41514" y="3854748"/>
            <a:ext cx="1593003" cy="81982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107" name="Rectangle 106"/>
          <p:cNvSpPr/>
          <p:nvPr/>
        </p:nvSpPr>
        <p:spPr>
          <a:xfrm>
            <a:off x="398142" y="6545830"/>
            <a:ext cx="1128290" cy="911197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grpSp>
        <p:nvGrpSpPr>
          <p:cNvPr id="35" name="Group 34"/>
          <p:cNvGrpSpPr/>
          <p:nvPr/>
        </p:nvGrpSpPr>
        <p:grpSpPr>
          <a:xfrm>
            <a:off x="962287" y="2733227"/>
            <a:ext cx="10184349" cy="3812602"/>
            <a:chOff x="707712" y="2052058"/>
            <a:chExt cx="7646227" cy="2862433"/>
          </a:xfrm>
        </p:grpSpPr>
        <p:sp>
          <p:nvSpPr>
            <p:cNvPr id="67" name="Oval 66"/>
            <p:cNvSpPr/>
            <p:nvPr/>
          </p:nvSpPr>
          <p:spPr>
            <a:xfrm>
              <a:off x="1551314" y="2694007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730643" y="2730284"/>
              <a:ext cx="863221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07" idx="0"/>
            </p:cNvCxnSpPr>
            <p:nvPr/>
          </p:nvCxnSpPr>
          <p:spPr>
            <a:xfrm flipH="1">
              <a:off x="707712" y="4455823"/>
              <a:ext cx="8788" cy="458668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6788364" y="2817540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16" name="Straight Connector 115"/>
            <p:cNvCxnSpPr>
              <a:stCxn id="115" idx="6"/>
            </p:cNvCxnSpPr>
            <p:nvPr/>
          </p:nvCxnSpPr>
          <p:spPr>
            <a:xfrm>
              <a:off x="6911325" y="2863134"/>
              <a:ext cx="1089016" cy="27239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1818159" y="2853096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223228" y="3242610"/>
              <a:ext cx="661265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730643" y="2421856"/>
              <a:ext cx="0" cy="308428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2074405" y="2676707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27" name="Straight Connector 126"/>
            <p:cNvCxnSpPr>
              <a:stCxn id="125" idx="0"/>
            </p:cNvCxnSpPr>
            <p:nvPr/>
          </p:nvCxnSpPr>
          <p:spPr>
            <a:xfrm flipH="1" flipV="1">
              <a:off x="1893305" y="2092804"/>
              <a:ext cx="242581" cy="583903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2822883" y="2330669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30" name="Oval 129"/>
            <p:cNvSpPr/>
            <p:nvPr/>
          </p:nvSpPr>
          <p:spPr>
            <a:xfrm>
              <a:off x="4806550" y="2494155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31" name="Straight Connector 130"/>
            <p:cNvCxnSpPr>
              <a:endCxn id="97" idx="2"/>
            </p:cNvCxnSpPr>
            <p:nvPr/>
          </p:nvCxnSpPr>
          <p:spPr>
            <a:xfrm flipH="1" flipV="1">
              <a:off x="3835454" y="2058515"/>
              <a:ext cx="1033665" cy="42882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5640788" y="2499495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33" name="Straight Connector 132"/>
            <p:cNvCxnSpPr>
              <a:stCxn id="132" idx="1"/>
            </p:cNvCxnSpPr>
            <p:nvPr/>
          </p:nvCxnSpPr>
          <p:spPr>
            <a:xfrm flipH="1" flipV="1">
              <a:off x="4878546" y="2052058"/>
              <a:ext cx="780249" cy="46079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5926502" y="2511619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35" name="Straight Connector 134"/>
            <p:cNvCxnSpPr>
              <a:stCxn id="134" idx="0"/>
              <a:endCxn id="17" idx="2"/>
            </p:cNvCxnSpPr>
            <p:nvPr/>
          </p:nvCxnSpPr>
          <p:spPr>
            <a:xfrm flipH="1" flipV="1">
              <a:off x="5910105" y="2055267"/>
              <a:ext cx="77878" cy="456352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6791518" y="2497587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37" name="Straight Connector 136"/>
            <p:cNvCxnSpPr>
              <a:stCxn id="136" idx="0"/>
            </p:cNvCxnSpPr>
            <p:nvPr/>
          </p:nvCxnSpPr>
          <p:spPr>
            <a:xfrm flipV="1">
              <a:off x="6853000" y="2086474"/>
              <a:ext cx="565" cy="411113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>
              <a:off x="7059316" y="2615515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39" name="Straight Connector 138"/>
            <p:cNvCxnSpPr>
              <a:stCxn id="138" idx="6"/>
            </p:cNvCxnSpPr>
            <p:nvPr/>
          </p:nvCxnSpPr>
          <p:spPr>
            <a:xfrm>
              <a:off x="7182277" y="2661108"/>
              <a:ext cx="1171662" cy="576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8337674" y="2064238"/>
              <a:ext cx="4536" cy="60942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 flipV="1">
              <a:off x="1878713" y="2950504"/>
              <a:ext cx="927" cy="292106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63" idx="6"/>
              <a:endCxn id="105" idx="1"/>
            </p:cNvCxnSpPr>
            <p:nvPr/>
          </p:nvCxnSpPr>
          <p:spPr>
            <a:xfrm flipV="1">
              <a:off x="6983778" y="4179247"/>
              <a:ext cx="991372" cy="835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2877123" y="2068490"/>
              <a:ext cx="3916" cy="25780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/>
          <p:cNvSpPr/>
          <p:nvPr/>
        </p:nvSpPr>
        <p:spPr>
          <a:xfrm>
            <a:off x="1797807" y="5886261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124" name="Rectangle 123"/>
          <p:cNvSpPr/>
          <p:nvPr/>
        </p:nvSpPr>
        <p:spPr>
          <a:xfrm>
            <a:off x="2925362" y="826969"/>
            <a:ext cx="7436346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                                   UI Editor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    Get to know the Tools and Components you use to create your UI Interfaces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5574652" y="1614887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832263" y="376679"/>
            <a:ext cx="337501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guide </a:t>
            </a:r>
            <a:r>
              <a:rPr lang="en-IE" sz="1798" dirty="0">
                <a:solidFill>
                  <a:srgbClr val="FFFFFF"/>
                </a:solidFill>
              </a:rPr>
              <a:t>5/8</a:t>
            </a:r>
            <a:endParaRPr lang="en-IE" sz="1798" dirty="0">
              <a:solidFill>
                <a:srgbClr val="FFFFFF"/>
              </a:solidFill>
            </a:endParaRPr>
          </a:p>
          <a:p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919542" y="1951587"/>
            <a:ext cx="1179648" cy="817023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</p:spTree>
    <p:extLst>
      <p:ext uri="{BB962C8B-B14F-4D97-AF65-F5344CB8AC3E}">
        <p14:creationId xmlns:p14="http://schemas.microsoft.com/office/powerpoint/2010/main" val="8896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196" cy="21588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" y="4426257"/>
            <a:ext cx="12179300" cy="5432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450"/>
            <a:ext cx="12228196" cy="82663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7" y="5653176"/>
            <a:ext cx="8113683" cy="2333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49" y="5651318"/>
            <a:ext cx="8129291" cy="2343757"/>
          </a:xfrm>
          <a:prstGeom prst="rect">
            <a:avLst/>
          </a:prstGeom>
        </p:spPr>
      </p:pic>
      <p:sp>
        <p:nvSpPr>
          <p:cNvPr id="240" name="Rectangle 239"/>
          <p:cNvSpPr/>
          <p:nvPr/>
        </p:nvSpPr>
        <p:spPr>
          <a:xfrm>
            <a:off x="602422" y="5643600"/>
            <a:ext cx="8125005" cy="2343239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51459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56064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2677" y="408044"/>
            <a:ext cx="337501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</a:t>
            </a:r>
            <a:r>
              <a:rPr lang="en-IE" sz="1798" dirty="0">
                <a:solidFill>
                  <a:srgbClr val="FFFFFF"/>
                </a:solidFill>
              </a:rPr>
              <a:t>guide 7/8</a:t>
            </a:r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53513" y="5543195"/>
            <a:ext cx="1317814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899" dirty="0"/>
          </a:p>
        </p:txBody>
      </p:sp>
      <p:sp>
        <p:nvSpPr>
          <p:cNvPr id="154" name="TextBox 153"/>
          <p:cNvSpPr txBox="1"/>
          <p:nvPr/>
        </p:nvSpPr>
        <p:spPr>
          <a:xfrm>
            <a:off x="4261458" y="1600910"/>
            <a:ext cx="7578624" cy="95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Splash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enables you to add realistic data to your prototype. You an add your own data, or use sample data provided in Splash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. The data isn’t just for show. It can really make the workflows in your prototype easier for your potential end-users to understand show. </a:t>
            </a: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233480" y="2413790"/>
            <a:ext cx="5641204" cy="239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Important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: Adding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data is Splash is requires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 basic understanding of relation databases.  However, the graphic below introduces the basic concepts.  </a:t>
            </a: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527865" y="5137637"/>
            <a:ext cx="2308729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63901" y="186989"/>
            <a:ext cx="5150556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Data Models in Splash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69" y="4284353"/>
            <a:ext cx="1622601" cy="776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71" y="5828127"/>
            <a:ext cx="2006521" cy="803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8" name="Group 17"/>
          <p:cNvGrpSpPr/>
          <p:nvPr/>
        </p:nvGrpSpPr>
        <p:grpSpPr>
          <a:xfrm>
            <a:off x="2827749" y="6228234"/>
            <a:ext cx="2842170" cy="695011"/>
            <a:chOff x="3908702" y="5129303"/>
            <a:chExt cx="1074728" cy="56125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97" y="5177248"/>
              <a:ext cx="991285" cy="50172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5" name="TextBox 44"/>
            <p:cNvSpPr txBox="1"/>
            <p:nvPr/>
          </p:nvSpPr>
          <p:spPr>
            <a:xfrm>
              <a:off x="3908702" y="5129303"/>
              <a:ext cx="895488" cy="223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199" dirty="0"/>
                <a:t>  </a:t>
              </a:r>
              <a:r>
                <a:rPr lang="en-IE" sz="1199" b="1" dirty="0"/>
                <a:t>Data Model</a:t>
              </a:r>
              <a:endParaRPr lang="en-IE" sz="1199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33830" y="5280770"/>
              <a:ext cx="1049600" cy="40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899" dirty="0"/>
                <a:t>The data objects of your data model are displayed here on the canvas. Similar in concept to a database. </a:t>
              </a:r>
            </a:p>
            <a:p>
              <a:r>
                <a:rPr lang="en-IE" sz="899" dirty="0"/>
                <a:t>We created this using the Excel data model above.</a:t>
              </a:r>
              <a:endParaRPr lang="en-IE" sz="899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000977" y="4218110"/>
            <a:ext cx="1766225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b="1" dirty="0">
                <a:latin typeface="Lato" panose="020F0502020204030203" pitchFamily="34" charset="0"/>
              </a:rPr>
              <a:t>Data</a:t>
            </a:r>
            <a:r>
              <a:rPr lang="en-IE" sz="1199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E" sz="1066" b="1" dirty="0">
                <a:latin typeface="Lato" panose="020F0502020204030203" pitchFamily="34" charset="0"/>
              </a:rPr>
              <a:t>Object</a:t>
            </a:r>
            <a:r>
              <a:rPr lang="en-IE" sz="1199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E" sz="1066" b="1" dirty="0">
                <a:latin typeface="Lato" panose="020F0502020204030203" pitchFamily="34" charset="0"/>
              </a:rPr>
              <a:t>Properties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57193" y="5713724"/>
            <a:ext cx="2394848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b="1" dirty="0">
                <a:latin typeface="Lato" panose="020F0502020204030203" pitchFamily="34" charset="0"/>
              </a:rPr>
              <a:t> </a:t>
            </a:r>
            <a:r>
              <a:rPr lang="en-IE" sz="1199" b="1" dirty="0">
                <a:latin typeface="Lato" panose="020F0502020204030203" pitchFamily="34" charset="0"/>
              </a:rPr>
              <a:t> </a:t>
            </a:r>
            <a:r>
              <a:rPr lang="en-IE" sz="1066" b="1" dirty="0">
                <a:latin typeface="Lato" panose="020F0502020204030203" pitchFamily="34" charset="0"/>
              </a:rPr>
              <a:t>Data Object </a:t>
            </a:r>
            <a:r>
              <a:rPr lang="en-IE" sz="1066" b="1" dirty="0">
                <a:latin typeface="Lato" panose="020F0502020204030203" pitchFamily="34" charset="0"/>
              </a:rPr>
              <a:t>Samples </a:t>
            </a:r>
            <a:endParaRPr lang="en-IE" sz="1066" b="1" dirty="0">
              <a:latin typeface="Lato" panose="020F0502020204030203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11" y="4285376"/>
            <a:ext cx="1208392" cy="761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TextBox 60"/>
          <p:cNvSpPr txBox="1"/>
          <p:nvPr/>
        </p:nvSpPr>
        <p:spPr>
          <a:xfrm>
            <a:off x="5640275" y="4241196"/>
            <a:ext cx="1418217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dirty="0">
                <a:latin typeface="Lato" panose="020F0502020204030203" pitchFamily="34" charset="0"/>
              </a:rPr>
              <a:t> </a:t>
            </a:r>
            <a:r>
              <a:rPr lang="en-IE" sz="1066" b="1" dirty="0">
                <a:latin typeface="Lato" panose="020F0502020204030203" pitchFamily="34" charset="0"/>
              </a:rPr>
              <a:t>Add Data Model</a:t>
            </a:r>
            <a:endParaRPr lang="en-IE" sz="1066" b="1" dirty="0">
              <a:latin typeface="Lato" panose="020F0502020204030203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5936" y="4423368"/>
            <a:ext cx="1400167" cy="36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Create, search for, or import a Data Model.</a:t>
            </a:r>
            <a:endParaRPr lang="en-IE" sz="899" dirty="0"/>
          </a:p>
        </p:txBody>
      </p:sp>
      <p:grpSp>
        <p:nvGrpSpPr>
          <p:cNvPr id="67" name="Group 66"/>
          <p:cNvGrpSpPr/>
          <p:nvPr/>
        </p:nvGrpSpPr>
        <p:grpSpPr>
          <a:xfrm>
            <a:off x="8732049" y="4242095"/>
            <a:ext cx="2502998" cy="828167"/>
            <a:chOff x="9758929" y="1433815"/>
            <a:chExt cx="1877940" cy="82903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173" y="1489963"/>
              <a:ext cx="1555744" cy="7728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9" name="TextBox 68"/>
            <p:cNvSpPr txBox="1"/>
            <p:nvPr/>
          </p:nvSpPr>
          <p:spPr>
            <a:xfrm>
              <a:off x="9758929" y="1433815"/>
              <a:ext cx="1877940" cy="256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066" dirty="0">
                  <a:latin typeface="Lato" panose="020F0502020204030203" pitchFamily="34" charset="0"/>
                </a:rPr>
                <a:t> </a:t>
              </a:r>
              <a:r>
                <a:rPr lang="en-IE" sz="1066" b="1" dirty="0">
                  <a:latin typeface="Lato" panose="020F0502020204030203" pitchFamily="34" charset="0"/>
                </a:rPr>
                <a:t>Data Object Relations</a:t>
              </a:r>
              <a:endParaRPr lang="en-IE" sz="1066" b="1" dirty="0">
                <a:latin typeface="Lato" panose="020F050202020403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794747" y="1608116"/>
              <a:ext cx="1701700" cy="23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E" sz="899" dirty="0"/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7" y="4282714"/>
            <a:ext cx="1125440" cy="495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37474" y="4234728"/>
            <a:ext cx="988353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b="1" dirty="0">
                <a:latin typeface="Lato" panose="020F0502020204030203" pitchFamily="34" charset="0"/>
              </a:rPr>
              <a:t>Back</a:t>
            </a:r>
            <a:endParaRPr lang="en-IE" sz="1066" b="1" dirty="0">
              <a:latin typeface="Lato" panose="020F0502020204030203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566" y="4411604"/>
            <a:ext cx="1317814" cy="36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Return to UI Design Editor.</a:t>
            </a:r>
            <a:endParaRPr lang="en-IE" sz="899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3583743" y="8171144"/>
            <a:ext cx="2228139" cy="865828"/>
            <a:chOff x="3868381" y="5138264"/>
            <a:chExt cx="1672847" cy="650048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97" y="5177249"/>
              <a:ext cx="1586031" cy="6110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2" name="TextBox 111"/>
            <p:cNvSpPr txBox="1"/>
            <p:nvPr/>
          </p:nvSpPr>
          <p:spPr>
            <a:xfrm>
              <a:off x="3868381" y="5138264"/>
              <a:ext cx="895488" cy="19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066" dirty="0">
                  <a:latin typeface="Lato" panose="020F0502020204030203" pitchFamily="34" charset="0"/>
                </a:rPr>
                <a:t>  </a:t>
              </a:r>
              <a:r>
                <a:rPr lang="en-IE" sz="1066" b="1" dirty="0">
                  <a:latin typeface="Lato" panose="020F0502020204030203" pitchFamily="34" charset="0"/>
                </a:rPr>
                <a:t>Data Objects</a:t>
              </a:r>
              <a:endParaRPr lang="en-IE" sz="1066" b="1" dirty="0">
                <a:latin typeface="Lato" panose="020F0502020204030203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893931" y="5245986"/>
              <a:ext cx="1049600" cy="173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E" sz="899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642032" y="8207639"/>
            <a:ext cx="2267915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E" sz="899" dirty="0"/>
          </a:p>
          <a:p>
            <a:r>
              <a:rPr lang="en-IE" sz="899" dirty="0"/>
              <a:t>Contain columns </a:t>
            </a:r>
            <a:r>
              <a:rPr lang="en-IE" sz="899" dirty="0"/>
              <a:t>representing different Properties,  and rows, each containing Sample values for each category. </a:t>
            </a:r>
            <a:r>
              <a:rPr lang="en-IE" sz="899" dirty="0"/>
              <a:t>Similar in concept </a:t>
            </a:r>
            <a:r>
              <a:rPr lang="en-IE" sz="899" dirty="0"/>
              <a:t>to tables in </a:t>
            </a:r>
            <a:r>
              <a:rPr lang="en-IE" sz="899" dirty="0"/>
              <a:t>databases</a:t>
            </a:r>
            <a:endParaRPr lang="en-IE" sz="899" dirty="0"/>
          </a:p>
        </p:txBody>
      </p:sp>
      <p:sp>
        <p:nvSpPr>
          <p:cNvPr id="2060" name="Rectangle 2059"/>
          <p:cNvSpPr/>
          <p:nvPr/>
        </p:nvSpPr>
        <p:spPr>
          <a:xfrm>
            <a:off x="9574186" y="5992758"/>
            <a:ext cx="2360816" cy="649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266" indent="-171266">
              <a:buFont typeface="Arial" panose="020B0604020202020204" pitchFamily="34" charset="0"/>
              <a:buChar char="•"/>
            </a:pPr>
            <a:r>
              <a:rPr lang="en-IE" sz="906" dirty="0"/>
              <a:t>A sample </a:t>
            </a:r>
            <a:r>
              <a:rPr lang="en-IE" sz="906" dirty="0"/>
              <a:t>contains a set of values corresponding to each property in the Data Object. Similar to rows in database tables.</a:t>
            </a:r>
          </a:p>
        </p:txBody>
      </p:sp>
      <p:sp>
        <p:nvSpPr>
          <p:cNvPr id="2064" name="Rectangle 2063"/>
          <p:cNvSpPr/>
          <p:nvPr/>
        </p:nvSpPr>
        <p:spPr>
          <a:xfrm>
            <a:off x="7018030" y="4421346"/>
            <a:ext cx="1766225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906" dirty="0"/>
              <a:t>A property </a:t>
            </a:r>
            <a:r>
              <a:rPr lang="en-IE" sz="906" dirty="0"/>
              <a:t>is a category of data. Similar to columns in database tables.</a:t>
            </a:r>
          </a:p>
        </p:txBody>
      </p:sp>
      <p:cxnSp>
        <p:nvCxnSpPr>
          <p:cNvPr id="167" name="Straight Connector 166"/>
          <p:cNvCxnSpPr/>
          <p:nvPr/>
        </p:nvCxnSpPr>
        <p:spPr>
          <a:xfrm>
            <a:off x="8792948" y="6516144"/>
            <a:ext cx="923770" cy="755323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1" name="Picture 18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419" y="7048080"/>
            <a:ext cx="2051273" cy="1229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2" name="TextBox 181"/>
          <p:cNvSpPr txBox="1"/>
          <p:nvPr/>
        </p:nvSpPr>
        <p:spPr>
          <a:xfrm>
            <a:off x="9676534" y="7031624"/>
            <a:ext cx="2255215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b="1" dirty="0">
                <a:latin typeface="Lato" panose="020F0502020204030203" pitchFamily="34" charset="0"/>
              </a:rPr>
              <a:t>Properties of Select Data Object </a:t>
            </a:r>
            <a:endParaRPr lang="en-IE" sz="1066" b="1" dirty="0">
              <a:latin typeface="Lato" panose="020F0502020204030203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9698734" y="7254542"/>
            <a:ext cx="2124989" cy="92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These are the properties of the </a:t>
            </a:r>
            <a:r>
              <a:rPr lang="en-IE" sz="899" b="1" dirty="0"/>
              <a:t>Customer</a:t>
            </a:r>
            <a:r>
              <a:rPr lang="en-IE" sz="899" dirty="0"/>
              <a:t> data object. You can visual each as a column in a table. Each property contains a sample value. You can visualize a sample as a row in a table containing a value for each property. </a:t>
            </a:r>
            <a:endParaRPr lang="en-IE" sz="899" dirty="0"/>
          </a:p>
        </p:txBody>
      </p:sp>
      <p:sp>
        <p:nvSpPr>
          <p:cNvPr id="120" name="Rectangle 119"/>
          <p:cNvSpPr/>
          <p:nvPr/>
        </p:nvSpPr>
        <p:spPr>
          <a:xfrm>
            <a:off x="8767202" y="4417996"/>
            <a:ext cx="2227519" cy="649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906" dirty="0"/>
              <a:t>R</a:t>
            </a:r>
            <a:r>
              <a:rPr lang="en-IE" sz="906" dirty="0"/>
              <a:t>elations </a:t>
            </a:r>
            <a:r>
              <a:rPr lang="en-IE" sz="906" dirty="0"/>
              <a:t>between Data Objects can be </a:t>
            </a:r>
            <a:r>
              <a:rPr lang="en-IE" sz="906" dirty="0"/>
              <a:t>one-to-one, one-to-</a:t>
            </a:r>
            <a:r>
              <a:rPr lang="en-IE" sz="906" i="1" dirty="0"/>
              <a:t>n</a:t>
            </a:r>
            <a:r>
              <a:rPr lang="en-IE" sz="906" dirty="0"/>
              <a:t> (or many), </a:t>
            </a:r>
            <a:r>
              <a:rPr lang="en-IE" sz="906" dirty="0"/>
              <a:t>or there may be no relation</a:t>
            </a:r>
            <a:r>
              <a:rPr lang="en-IE" sz="906" dirty="0"/>
              <a:t>. The default is one-to-many.</a:t>
            </a:r>
            <a:endParaRPr lang="en-IE" sz="906" dirty="0"/>
          </a:p>
        </p:txBody>
      </p:sp>
      <p:sp>
        <p:nvSpPr>
          <p:cNvPr id="227" name="Rectangle 226"/>
          <p:cNvSpPr/>
          <p:nvPr/>
        </p:nvSpPr>
        <p:spPr>
          <a:xfrm>
            <a:off x="106484" y="4282320"/>
            <a:ext cx="1131399" cy="48386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28" name="Rectangle 227"/>
          <p:cNvSpPr/>
          <p:nvPr/>
        </p:nvSpPr>
        <p:spPr>
          <a:xfrm>
            <a:off x="5761937" y="4289057"/>
            <a:ext cx="1200138" cy="77258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29" name="Rectangle 228"/>
          <p:cNvSpPr/>
          <p:nvPr/>
        </p:nvSpPr>
        <p:spPr>
          <a:xfrm>
            <a:off x="7097273" y="4278084"/>
            <a:ext cx="1620099" cy="77258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30" name="Rectangle 229"/>
          <p:cNvSpPr/>
          <p:nvPr/>
        </p:nvSpPr>
        <p:spPr>
          <a:xfrm>
            <a:off x="8843174" y="4286288"/>
            <a:ext cx="2088083" cy="77258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32" name="Rectangle 231"/>
          <p:cNvSpPr/>
          <p:nvPr/>
        </p:nvSpPr>
        <p:spPr>
          <a:xfrm>
            <a:off x="2950707" y="6294512"/>
            <a:ext cx="2632879" cy="62283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87" y="4297864"/>
            <a:ext cx="4231781" cy="1026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5" name="Rectangle 234"/>
          <p:cNvSpPr/>
          <p:nvPr/>
        </p:nvSpPr>
        <p:spPr>
          <a:xfrm>
            <a:off x="3678195" y="8206379"/>
            <a:ext cx="2126524" cy="83946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36" name="Rectangle 235"/>
          <p:cNvSpPr/>
          <p:nvPr/>
        </p:nvSpPr>
        <p:spPr>
          <a:xfrm>
            <a:off x="9781257" y="5829949"/>
            <a:ext cx="1997911" cy="80011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37" name="Rectangle 236"/>
          <p:cNvSpPr/>
          <p:nvPr/>
        </p:nvSpPr>
        <p:spPr>
          <a:xfrm>
            <a:off x="9744819" y="7048081"/>
            <a:ext cx="2044873" cy="122933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38" name="Rectangle 237"/>
          <p:cNvSpPr/>
          <p:nvPr/>
        </p:nvSpPr>
        <p:spPr>
          <a:xfrm>
            <a:off x="1375352" y="4283241"/>
            <a:ext cx="4241253" cy="103900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grpSp>
        <p:nvGrpSpPr>
          <p:cNvPr id="150" name="Group 149"/>
          <p:cNvGrpSpPr/>
          <p:nvPr/>
        </p:nvGrpSpPr>
        <p:grpSpPr>
          <a:xfrm>
            <a:off x="670384" y="4766185"/>
            <a:ext cx="9098735" cy="3376124"/>
            <a:chOff x="601745" y="2605334"/>
            <a:chExt cx="6831167" cy="2534733"/>
          </a:xfrm>
        </p:grpSpPr>
        <p:sp>
          <p:nvSpPr>
            <p:cNvPr id="87" name="Oval 86"/>
            <p:cNvSpPr/>
            <p:nvPr/>
          </p:nvSpPr>
          <p:spPr>
            <a:xfrm>
              <a:off x="4495661" y="3455090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88" name="Straight Connector 87"/>
            <p:cNvCxnSpPr>
              <a:endCxn id="228" idx="2"/>
            </p:cNvCxnSpPr>
            <p:nvPr/>
          </p:nvCxnSpPr>
          <p:spPr>
            <a:xfrm flipV="1">
              <a:off x="4539779" y="2827160"/>
              <a:ext cx="335134" cy="66975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795443" y="3604403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92" name="Straight Connector 91"/>
            <p:cNvCxnSpPr>
              <a:stCxn id="91" idx="0"/>
              <a:endCxn id="229" idx="2"/>
            </p:cNvCxnSpPr>
            <p:nvPr/>
          </p:nvCxnSpPr>
          <p:spPr>
            <a:xfrm flipV="1">
              <a:off x="5856924" y="2818922"/>
              <a:ext cx="178185" cy="78548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583423" y="3695590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94" name="Straight Connector 93"/>
            <p:cNvCxnSpPr>
              <a:stCxn id="93" idx="6"/>
            </p:cNvCxnSpPr>
            <p:nvPr/>
          </p:nvCxnSpPr>
          <p:spPr>
            <a:xfrm flipV="1">
              <a:off x="6706384" y="3705510"/>
              <a:ext cx="703479" cy="35674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27" idx="7"/>
            </p:cNvCxnSpPr>
            <p:nvPr/>
          </p:nvCxnSpPr>
          <p:spPr>
            <a:xfrm flipV="1">
              <a:off x="6189808" y="2851087"/>
              <a:ext cx="1243104" cy="77541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endCxn id="227" idx="2"/>
            </p:cNvCxnSpPr>
            <p:nvPr/>
          </p:nvCxnSpPr>
          <p:spPr>
            <a:xfrm flipV="1">
              <a:off x="601745" y="2605334"/>
              <a:ext cx="1351" cy="938812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790646" y="3491509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15" name="Straight Connector 114"/>
            <p:cNvCxnSpPr>
              <a:endCxn id="108" idx="2"/>
            </p:cNvCxnSpPr>
            <p:nvPr/>
          </p:nvCxnSpPr>
          <p:spPr>
            <a:xfrm flipV="1">
              <a:off x="601745" y="3537102"/>
              <a:ext cx="188901" cy="7044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6084854" y="3613150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40" name="Oval 139"/>
            <p:cNvSpPr/>
            <p:nvPr/>
          </p:nvSpPr>
          <p:spPr>
            <a:xfrm>
              <a:off x="1883719" y="4601173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41" name="Oval 140"/>
            <p:cNvSpPr/>
            <p:nvPr/>
          </p:nvSpPr>
          <p:spPr>
            <a:xfrm>
              <a:off x="4933480" y="4746262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42" name="Oval 141"/>
            <p:cNvSpPr/>
            <p:nvPr/>
          </p:nvSpPr>
          <p:spPr>
            <a:xfrm>
              <a:off x="3737278" y="4464252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43" name="Oval 142"/>
            <p:cNvSpPr/>
            <p:nvPr/>
          </p:nvSpPr>
          <p:spPr>
            <a:xfrm>
              <a:off x="3403864" y="4746637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44" name="Straight Connector 143"/>
            <p:cNvCxnSpPr>
              <a:endCxn id="141" idx="4"/>
            </p:cNvCxnSpPr>
            <p:nvPr/>
          </p:nvCxnSpPr>
          <p:spPr>
            <a:xfrm flipV="1">
              <a:off x="3648600" y="4837449"/>
              <a:ext cx="1346361" cy="29387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40" idx="4"/>
            </p:cNvCxnSpPr>
            <p:nvPr/>
          </p:nvCxnSpPr>
          <p:spPr>
            <a:xfrm>
              <a:off x="1945200" y="4692360"/>
              <a:ext cx="1684890" cy="438966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42" idx="4"/>
            </p:cNvCxnSpPr>
            <p:nvPr/>
          </p:nvCxnSpPr>
          <p:spPr>
            <a:xfrm flipV="1">
              <a:off x="3648600" y="4555439"/>
              <a:ext cx="150159" cy="57588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endCxn id="143" idx="4"/>
            </p:cNvCxnSpPr>
            <p:nvPr/>
          </p:nvCxnSpPr>
          <p:spPr>
            <a:xfrm flipH="1" flipV="1">
              <a:off x="3465345" y="4837824"/>
              <a:ext cx="164745" cy="302243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159"/>
            <p:cNvSpPr/>
            <p:nvPr/>
          </p:nvSpPr>
          <p:spPr>
            <a:xfrm>
              <a:off x="6585306" y="3858514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61" name="Oval 160"/>
            <p:cNvSpPr/>
            <p:nvPr/>
          </p:nvSpPr>
          <p:spPr>
            <a:xfrm>
              <a:off x="6600786" y="3996129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62" name="Oval 161"/>
            <p:cNvSpPr/>
            <p:nvPr/>
          </p:nvSpPr>
          <p:spPr>
            <a:xfrm>
              <a:off x="6606437" y="4137992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63" name="Oval 162"/>
            <p:cNvSpPr/>
            <p:nvPr/>
          </p:nvSpPr>
          <p:spPr>
            <a:xfrm>
              <a:off x="6612166" y="4297583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64" name="Oval 163"/>
            <p:cNvSpPr/>
            <p:nvPr/>
          </p:nvSpPr>
          <p:spPr>
            <a:xfrm>
              <a:off x="6616854" y="4449441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65" name="Oval 164"/>
            <p:cNvSpPr/>
            <p:nvPr/>
          </p:nvSpPr>
          <p:spPr>
            <a:xfrm>
              <a:off x="6612817" y="4586249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sp>
          <p:nvSpPr>
            <p:cNvPr id="166" name="Oval 165"/>
            <p:cNvSpPr/>
            <p:nvPr/>
          </p:nvSpPr>
          <p:spPr>
            <a:xfrm>
              <a:off x="6612166" y="4728112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6714710" y="4049294"/>
              <a:ext cx="678861" cy="43696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6703559" y="4161946"/>
              <a:ext cx="690012" cy="324309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729461" y="4338350"/>
              <a:ext cx="664110" cy="14790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6729974" y="4485006"/>
              <a:ext cx="663597" cy="1249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6705083" y="4484754"/>
              <a:ext cx="688488" cy="12511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729461" y="4484754"/>
              <a:ext cx="664110" cy="28049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Oval 195"/>
            <p:cNvSpPr/>
            <p:nvPr/>
          </p:nvSpPr>
          <p:spPr>
            <a:xfrm>
              <a:off x="2679270" y="3093487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  <p:cxnSp>
          <p:nvCxnSpPr>
            <p:cNvPr id="198" name="Straight Connector 197"/>
            <p:cNvCxnSpPr>
              <a:endCxn id="196" idx="4"/>
            </p:cNvCxnSpPr>
            <p:nvPr/>
          </p:nvCxnSpPr>
          <p:spPr>
            <a:xfrm flipH="1" flipV="1">
              <a:off x="2740751" y="3184674"/>
              <a:ext cx="510711" cy="552798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/>
            <p:cNvSpPr/>
            <p:nvPr/>
          </p:nvSpPr>
          <p:spPr>
            <a:xfrm>
              <a:off x="3147224" y="3622038"/>
              <a:ext cx="122961" cy="911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798"/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7396" y="4538117"/>
            <a:ext cx="4204654" cy="7298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25811" y="4252077"/>
            <a:ext cx="5786518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b="1" dirty="0">
                <a:latin typeface="Lato" panose="020F0502020204030203" pitchFamily="34" charset="0"/>
              </a:rPr>
              <a:t>Data Model in Excel</a:t>
            </a:r>
            <a:endParaRPr lang="en-IE" sz="1066" b="1" dirty="0">
              <a:latin typeface="Lato" panose="020F0502020204030203" pitchFamily="34" charset="0"/>
            </a:endParaRPr>
          </a:p>
        </p:txBody>
      </p:sp>
      <p:pic>
        <p:nvPicPr>
          <p:cNvPr id="244" name="Picture 2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07" y="8220800"/>
            <a:ext cx="1459561" cy="761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5" name="TextBox 244"/>
          <p:cNvSpPr txBox="1"/>
          <p:nvPr/>
        </p:nvSpPr>
        <p:spPr>
          <a:xfrm>
            <a:off x="7829724" y="8186081"/>
            <a:ext cx="1571726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b="1" dirty="0">
                <a:latin typeface="Lato" panose="020F0502020204030203" pitchFamily="34" charset="0"/>
              </a:rPr>
              <a:t>Add New Property</a:t>
            </a:r>
            <a:endParaRPr lang="en-IE" sz="1066" b="1" dirty="0">
              <a:latin typeface="Lato" panose="020F0502020204030203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7854667" y="8373281"/>
            <a:ext cx="1400167" cy="50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99" dirty="0"/>
              <a:t>Select to Add a new property to the selected Data Object.</a:t>
            </a:r>
            <a:endParaRPr lang="en-IE" sz="899" dirty="0"/>
          </a:p>
        </p:txBody>
      </p:sp>
      <p:sp>
        <p:nvSpPr>
          <p:cNvPr id="247" name="Rectangle 246"/>
          <p:cNvSpPr/>
          <p:nvPr/>
        </p:nvSpPr>
        <p:spPr>
          <a:xfrm>
            <a:off x="7893807" y="8215385"/>
            <a:ext cx="1459561" cy="77258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cxnSp>
        <p:nvCxnSpPr>
          <p:cNvPr id="249" name="Straight Connector 248"/>
          <p:cNvCxnSpPr>
            <a:endCxn id="247" idx="0"/>
          </p:cNvCxnSpPr>
          <p:nvPr/>
        </p:nvCxnSpPr>
        <p:spPr>
          <a:xfrm>
            <a:off x="8170180" y="7899820"/>
            <a:ext cx="453409" cy="31556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/>
          <p:cNvSpPr/>
          <p:nvPr/>
        </p:nvSpPr>
        <p:spPr>
          <a:xfrm>
            <a:off x="8013406" y="7827358"/>
            <a:ext cx="163777" cy="1214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798"/>
          </a:p>
        </p:txBody>
      </p:sp>
      <p:sp>
        <p:nvSpPr>
          <p:cNvPr id="255" name="Rectangle 254"/>
          <p:cNvSpPr/>
          <p:nvPr/>
        </p:nvSpPr>
        <p:spPr>
          <a:xfrm>
            <a:off x="4846740" y="840920"/>
            <a:ext cx="6634607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 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Learn about Data Models in Splash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256" name="Straight Connector 255"/>
          <p:cNvCxnSpPr/>
          <p:nvPr/>
        </p:nvCxnSpPr>
        <p:spPr>
          <a:xfrm>
            <a:off x="5472615" y="1567683"/>
            <a:ext cx="1209614" cy="364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/>
          <p:cNvSpPr/>
          <p:nvPr/>
        </p:nvSpPr>
        <p:spPr>
          <a:xfrm>
            <a:off x="5075000" y="884156"/>
            <a:ext cx="2515432" cy="583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93" b="1" dirty="0">
                <a:solidFill>
                  <a:schemeClr val="bg1"/>
                </a:solidFill>
                <a:latin typeface="Lato" panose="020F0502020204030203" pitchFamily="34" charset="0"/>
              </a:rPr>
              <a:t>Data Models</a:t>
            </a:r>
            <a:endParaRPr lang="en-IE" sz="3193" dirty="0"/>
          </a:p>
        </p:txBody>
      </p:sp>
      <p:sp>
        <p:nvSpPr>
          <p:cNvPr id="259" name="Rectangle 258"/>
          <p:cNvSpPr/>
          <p:nvPr/>
        </p:nvSpPr>
        <p:spPr>
          <a:xfrm>
            <a:off x="4537363" y="3283766"/>
            <a:ext cx="6634607" cy="73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 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Learn about the  Controls on the Data Editor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260" name="Straight Connector 259"/>
          <p:cNvCxnSpPr/>
          <p:nvPr/>
        </p:nvCxnSpPr>
        <p:spPr>
          <a:xfrm>
            <a:off x="5586677" y="4030499"/>
            <a:ext cx="1232932" cy="9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/>
          <p:cNvSpPr/>
          <p:nvPr/>
        </p:nvSpPr>
        <p:spPr>
          <a:xfrm>
            <a:off x="3905506" y="3295385"/>
            <a:ext cx="5069016" cy="583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193" b="1" dirty="0">
                <a:solidFill>
                  <a:schemeClr val="bg1"/>
                </a:solidFill>
                <a:latin typeface="Lato" panose="020F0502020204030203" pitchFamily="34" charset="0"/>
              </a:rPr>
              <a:t>UI Composer – Data Editor</a:t>
            </a:r>
            <a:endParaRPr lang="en-IE" sz="3193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296" y="1698249"/>
            <a:ext cx="3908066" cy="1529874"/>
          </a:xfrm>
          <a:prstGeom prst="rect">
            <a:avLst/>
          </a:prstGeom>
        </p:spPr>
      </p:pic>
      <p:sp>
        <p:nvSpPr>
          <p:cNvPr id="268" name="Rectangle 267"/>
          <p:cNvSpPr/>
          <p:nvPr/>
        </p:nvSpPr>
        <p:spPr>
          <a:xfrm>
            <a:off x="200565" y="1673800"/>
            <a:ext cx="3934258" cy="1563118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73" name="Rectangle 272"/>
          <p:cNvSpPr/>
          <p:nvPr/>
        </p:nvSpPr>
        <p:spPr>
          <a:xfrm>
            <a:off x="5214727" y="2431779"/>
            <a:ext cx="5550142" cy="74953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</p:spTree>
    <p:extLst>
      <p:ext uri="{BB962C8B-B14F-4D97-AF65-F5344CB8AC3E}">
        <p14:creationId xmlns:p14="http://schemas.microsoft.com/office/powerpoint/2010/main" val="358980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" y="7859"/>
            <a:ext cx="12228196" cy="21588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" y="5268017"/>
            <a:ext cx="12179300" cy="5432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" y="882952"/>
            <a:ext cx="12228196" cy="8317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" y="51459"/>
            <a:ext cx="990558" cy="67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910" y="56064"/>
            <a:ext cx="3736831" cy="76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395" dirty="0">
                <a:solidFill>
                  <a:schemeClr val="bg1"/>
                </a:solidFill>
                <a:latin typeface="Lato" panose="020F0502020204030203" pitchFamily="34" charset="0"/>
              </a:rPr>
              <a:t>SPLASH</a:t>
            </a:r>
            <a:endParaRPr lang="en-IE" sz="4395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5303" y="407639"/>
            <a:ext cx="337501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798" dirty="0">
                <a:solidFill>
                  <a:srgbClr val="FFFFFF"/>
                </a:solidFill>
              </a:rPr>
              <a:t>quick start </a:t>
            </a:r>
            <a:r>
              <a:rPr lang="en-IE" sz="1798" dirty="0">
                <a:solidFill>
                  <a:srgbClr val="FFFFFF"/>
                </a:solidFill>
              </a:rPr>
              <a:t>guide 8/8</a:t>
            </a:r>
            <a:endParaRPr lang="en-IE" sz="1798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3006" y="4529614"/>
            <a:ext cx="1317814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89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174" y="2074585"/>
            <a:ext cx="926651" cy="823308"/>
          </a:xfrm>
          <a:prstGeom prst="rect">
            <a:avLst/>
          </a:prstGeom>
        </p:spPr>
      </p:pic>
      <p:pic>
        <p:nvPicPr>
          <p:cNvPr id="2052" name="Picture 20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070" y="4107794"/>
            <a:ext cx="1088677" cy="1004932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0630" y="3400796"/>
            <a:ext cx="3782361" cy="52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</a:rPr>
              <a:t>Select the </a:t>
            </a:r>
            <a:r>
              <a:rPr lang="en-IE" sz="1398" b="1" dirty="0">
                <a:solidFill>
                  <a:schemeClr val="bg1"/>
                </a:solidFill>
              </a:rPr>
              <a:t>+</a:t>
            </a:r>
            <a:r>
              <a:rPr lang="en-IE" sz="1398" dirty="0">
                <a:solidFill>
                  <a:schemeClr val="bg1"/>
                </a:solidFill>
              </a:rPr>
              <a:t> icon on the toolbar to:</a:t>
            </a:r>
            <a:endParaRPr lang="en-IE" sz="1398" dirty="0">
              <a:solidFill>
                <a:schemeClr val="bg1"/>
              </a:solidFill>
            </a:endParaRP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</a:rPr>
              <a:t>Manually in the Splash Data </a:t>
            </a:r>
            <a:r>
              <a:rPr lang="en-IE" sz="1398" dirty="0">
                <a:solidFill>
                  <a:schemeClr val="bg1"/>
                </a:solidFill>
              </a:rPr>
              <a:t>Editor</a:t>
            </a:r>
            <a:endParaRPr lang="en-IE" sz="1398" dirty="0">
              <a:solidFill>
                <a:schemeClr val="bg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150601" y="2025021"/>
            <a:ext cx="4225041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Select the Data tab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on the right side of the UI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Composer, and select DATA EDITOR.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-24684" y="4564430"/>
            <a:ext cx="4507468" cy="5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3. </a:t>
            </a:r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Define or Edit Data Object Properties</a:t>
            </a:r>
            <a:endParaRPr lang="en-IE" sz="1865" b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2076" name="Picture 20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0251" y="3170574"/>
            <a:ext cx="1134093" cy="798894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5375641" y="5979396"/>
            <a:ext cx="2308729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30166" y="4944412"/>
            <a:ext cx="5363467" cy="52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Select the data object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on the canvas, and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select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PROPERTIES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tab, and select a Property  to edit:</a:t>
            </a:r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076322" y="2005332"/>
            <a:ext cx="4992816" cy="937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define or edit the sample values of a data object, you select the data object on the canvas, and select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SAMPLES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tab.</a:t>
            </a: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7284" y="2029850"/>
            <a:ext cx="1049257" cy="601305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0193069" y="2711018"/>
            <a:ext cx="1986232" cy="952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Select OPEN EDITOR, and edit or add new sample values to the Data Object.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065558" y="4122195"/>
            <a:ext cx="4818730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To define or edit the sample values of a data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object: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1. Select the data object on the canvas.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2. Select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SAMPLES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tab.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063343" y="4750383"/>
            <a:ext cx="6219468" cy="115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3. Enter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 unique name for the relation.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4. Select the Data Object you want to link with the selected Data Object.</a:t>
            </a: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5. Select the cardinality of the relationship.</a:t>
            </a: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899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70" name="Picture 8" descr="C:\Users\I311750\AppData\Local\Temp\SNAGHTML10da751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15" y="5250271"/>
            <a:ext cx="2242562" cy="209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Rectangular Callout 171"/>
          <p:cNvSpPr/>
          <p:nvPr/>
        </p:nvSpPr>
        <p:spPr>
          <a:xfrm>
            <a:off x="4336042" y="5425140"/>
            <a:ext cx="1356448" cy="140240"/>
          </a:xfrm>
          <a:prstGeom prst="wedgeRectCallout">
            <a:avLst>
              <a:gd name="adj1" fmla="val -29814"/>
              <a:gd name="adj2" fmla="val 69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5" tIns="45672" rIns="91345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798"/>
          </a:p>
        </p:txBody>
      </p:sp>
      <p:sp>
        <p:nvSpPr>
          <p:cNvPr id="185" name="Rectangular Callout 184"/>
          <p:cNvSpPr/>
          <p:nvPr/>
        </p:nvSpPr>
        <p:spPr>
          <a:xfrm>
            <a:off x="4772410" y="5985958"/>
            <a:ext cx="317043" cy="151982"/>
          </a:xfrm>
          <a:prstGeom prst="wedgeRectCallout">
            <a:avLst>
              <a:gd name="adj1" fmla="val -213429"/>
              <a:gd name="adj2" fmla="val 179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5" tIns="45672" rIns="91345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798"/>
          </a:p>
        </p:txBody>
      </p:sp>
      <p:sp>
        <p:nvSpPr>
          <p:cNvPr id="184" name="Rectangular Callout 183"/>
          <p:cNvSpPr/>
          <p:nvPr/>
        </p:nvSpPr>
        <p:spPr>
          <a:xfrm>
            <a:off x="4768973" y="6040620"/>
            <a:ext cx="274385" cy="121461"/>
          </a:xfrm>
          <a:prstGeom prst="wedgeRectCallout">
            <a:avLst>
              <a:gd name="adj1" fmla="val -230471"/>
              <a:gd name="adj2" fmla="val -7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5" tIns="45672" rIns="91345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798"/>
          </a:p>
        </p:txBody>
      </p:sp>
      <p:sp>
        <p:nvSpPr>
          <p:cNvPr id="183" name="Rectangular Callout 182"/>
          <p:cNvSpPr/>
          <p:nvPr/>
        </p:nvSpPr>
        <p:spPr>
          <a:xfrm>
            <a:off x="4773104" y="5225680"/>
            <a:ext cx="919385" cy="174854"/>
          </a:xfrm>
          <a:prstGeom prst="wedgeRectCallout">
            <a:avLst>
              <a:gd name="adj1" fmla="val -114411"/>
              <a:gd name="adj2" fmla="val 71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5" tIns="45672" rIns="91345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798"/>
          </a:p>
        </p:txBody>
      </p:sp>
      <p:sp>
        <p:nvSpPr>
          <p:cNvPr id="173" name="Rectangular Callout 172"/>
          <p:cNvSpPr/>
          <p:nvPr/>
        </p:nvSpPr>
        <p:spPr>
          <a:xfrm>
            <a:off x="4760215" y="5986556"/>
            <a:ext cx="344542" cy="171568"/>
          </a:xfrm>
          <a:prstGeom prst="wedgeRectCallout">
            <a:avLst>
              <a:gd name="adj1" fmla="val -145468"/>
              <a:gd name="adj2" fmla="val -117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5" tIns="45672" rIns="91345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798"/>
          </a:p>
        </p:txBody>
      </p:sp>
      <p:sp>
        <p:nvSpPr>
          <p:cNvPr id="193" name="TextBox 192"/>
          <p:cNvSpPr txBox="1"/>
          <p:nvPr/>
        </p:nvSpPr>
        <p:spPr>
          <a:xfrm>
            <a:off x="4269123" y="5343219"/>
            <a:ext cx="1847599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dirty="0">
                <a:solidFill>
                  <a:schemeClr val="bg1"/>
                </a:solidFill>
                <a:latin typeface="Lato" panose="020F0502020204030203" pitchFamily="34" charset="0"/>
              </a:rPr>
              <a:t>Primary </a:t>
            </a:r>
            <a:r>
              <a:rPr lang="en-IE" sz="1066" dirty="0">
                <a:solidFill>
                  <a:schemeClr val="bg1"/>
                </a:solidFill>
                <a:latin typeface="Lato" panose="020F0502020204030203" pitchFamily="34" charset="0"/>
              </a:rPr>
              <a:t>key Property</a:t>
            </a:r>
            <a:endParaRPr lang="en-IE" sz="1066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062138" y="5603196"/>
            <a:ext cx="4075906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6. Bind </a:t>
            </a:r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Data to Pages</a:t>
            </a:r>
            <a:endParaRPr lang="en-IE" sz="1398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71" y="1644481"/>
            <a:ext cx="3629334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1. Open the Data Editor</a:t>
            </a:r>
          </a:p>
          <a:p>
            <a:endParaRPr lang="en-IE" sz="3193" dirty="0"/>
          </a:p>
        </p:txBody>
      </p:sp>
      <p:sp>
        <p:nvSpPr>
          <p:cNvPr id="11" name="TextBox 10"/>
          <p:cNvSpPr txBox="1"/>
          <p:nvPr/>
        </p:nvSpPr>
        <p:spPr>
          <a:xfrm>
            <a:off x="60796" y="3090182"/>
            <a:ext cx="3604509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2. Add a Data </a:t>
            </a:r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Model</a:t>
            </a:r>
            <a:endParaRPr lang="en-IE" sz="1865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42381" y="3808502"/>
            <a:ext cx="5440336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5. </a:t>
            </a:r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Define or Edit Data Object </a:t>
            </a:r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Relations</a:t>
            </a:r>
          </a:p>
          <a:p>
            <a:endParaRPr lang="en-IE" sz="3193" dirty="0"/>
          </a:p>
        </p:txBody>
      </p:sp>
      <p:sp>
        <p:nvSpPr>
          <p:cNvPr id="16" name="TextBox 15"/>
          <p:cNvSpPr txBox="1"/>
          <p:nvPr/>
        </p:nvSpPr>
        <p:spPr>
          <a:xfrm>
            <a:off x="6054450" y="1666267"/>
            <a:ext cx="4806952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865" b="1" dirty="0">
                <a:solidFill>
                  <a:schemeClr val="bg1"/>
                </a:solidFill>
                <a:latin typeface="Lato" panose="020F0502020204030203" pitchFamily="34" charset="0"/>
              </a:rPr>
              <a:t>4. Define  or Edit Data Object Samples</a:t>
            </a:r>
            <a:endParaRPr lang="en-IE" sz="1865" dirty="0"/>
          </a:p>
        </p:txBody>
      </p:sp>
      <p:sp>
        <p:nvSpPr>
          <p:cNvPr id="52" name="TextBox 51"/>
          <p:cNvSpPr txBox="1"/>
          <p:nvPr/>
        </p:nvSpPr>
        <p:spPr>
          <a:xfrm>
            <a:off x="7080264" y="259165"/>
            <a:ext cx="5150556" cy="58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UI </a:t>
            </a:r>
            <a:r>
              <a:rPr lang="en-IE" sz="3197" dirty="0">
                <a:solidFill>
                  <a:schemeClr val="bg1"/>
                </a:solidFill>
                <a:latin typeface="Lato" panose="020F0502020204030203" pitchFamily="34" charset="0"/>
              </a:rPr>
              <a:t>Composer – Data Editor</a:t>
            </a:r>
            <a:endParaRPr lang="en-IE" sz="3197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851654" y="2638600"/>
            <a:ext cx="23557" cy="454686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03" y="3822637"/>
            <a:ext cx="4129481" cy="52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</a:rPr>
              <a:t>By </a:t>
            </a:r>
            <a:r>
              <a:rPr lang="en-IE" sz="1398" dirty="0">
                <a:solidFill>
                  <a:schemeClr val="bg1"/>
                </a:solidFill>
              </a:rPr>
              <a:t>searching provided </a:t>
            </a:r>
            <a:r>
              <a:rPr lang="en-IE" sz="1398" dirty="0">
                <a:solidFill>
                  <a:schemeClr val="bg1"/>
                </a:solidFill>
              </a:rPr>
              <a:t>sample Data </a:t>
            </a:r>
            <a:r>
              <a:rPr lang="en-IE" sz="1398" dirty="0">
                <a:solidFill>
                  <a:schemeClr val="bg1"/>
                </a:solidFill>
              </a:rPr>
              <a:t>Models</a:t>
            </a:r>
          </a:p>
          <a:p>
            <a:pPr marL="228354" indent="-228354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</a:rPr>
              <a:t>By </a:t>
            </a:r>
            <a:r>
              <a:rPr lang="en-IE" sz="1398" dirty="0">
                <a:solidFill>
                  <a:schemeClr val="bg1"/>
                </a:solidFill>
              </a:rPr>
              <a:t>creating a Excel Data Model </a:t>
            </a:r>
            <a:r>
              <a:rPr lang="en-IE" sz="1398" dirty="0">
                <a:solidFill>
                  <a:schemeClr val="bg1"/>
                </a:solidFill>
              </a:rPr>
              <a:t>and </a:t>
            </a:r>
            <a:r>
              <a:rPr lang="en-IE" sz="1398" dirty="0">
                <a:solidFill>
                  <a:schemeClr val="bg1"/>
                </a:solidFill>
              </a:rPr>
              <a:t>importing </a:t>
            </a:r>
            <a:r>
              <a:rPr lang="en-IE" sz="1398" dirty="0">
                <a:solidFill>
                  <a:schemeClr val="bg1"/>
                </a:solidFill>
              </a:rPr>
              <a:t>it</a:t>
            </a:r>
            <a:endParaRPr lang="en-IE" sz="1398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54812" y="5482751"/>
            <a:ext cx="3163447" cy="116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266" indent="-171266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Name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of property</a:t>
            </a:r>
          </a:p>
          <a:p>
            <a:pPr marL="171266" indent="-171266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Datatype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Whether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a sample value </a:t>
            </a:r>
          </a:p>
          <a:p>
            <a:pPr marL="171266" indent="-171266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Is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mandatory for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this property 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266" indent="-171266">
              <a:buFont typeface="Arial" panose="020B0604020202020204" pitchFamily="34" charset="0"/>
              <a:buChar char="•"/>
            </a:pP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Whether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it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is read-only</a:t>
            </a:r>
            <a:endParaRPr lang="en-IE" sz="1398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4768975" y="5985711"/>
            <a:ext cx="861748" cy="173880"/>
          </a:xfrm>
          <a:prstGeom prst="wedgeRectCallout">
            <a:avLst>
              <a:gd name="adj1" fmla="val -103430"/>
              <a:gd name="adj2" fmla="val 49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5" tIns="45672" rIns="91345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1798"/>
          </a:p>
        </p:txBody>
      </p:sp>
      <p:sp>
        <p:nvSpPr>
          <p:cNvPr id="20" name="TextBox 19"/>
          <p:cNvSpPr txBox="1"/>
          <p:nvPr/>
        </p:nvSpPr>
        <p:spPr>
          <a:xfrm>
            <a:off x="-54811" y="7169028"/>
            <a:ext cx="5655567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Create a new property by selecting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+New Property. 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Enter a name, select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Formula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tab and  define a formula for the new property. For example, the following formula creates the </a:t>
            </a:r>
            <a:r>
              <a:rPr lang="en-IE" sz="1398" b="1" dirty="0">
                <a:solidFill>
                  <a:schemeClr val="bg1"/>
                </a:solidFill>
                <a:latin typeface="Lato" panose="020F0502020204030203" pitchFamily="34" charset="0"/>
              </a:rPr>
              <a:t>MailAddress</a:t>
            </a:r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property: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720281" y="5916948"/>
            <a:ext cx="1160572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dirty="0">
                <a:solidFill>
                  <a:schemeClr val="bg1"/>
                </a:solidFill>
                <a:latin typeface="Lato" panose="020F0502020204030203" pitchFamily="34" charset="0"/>
              </a:rPr>
              <a:t>Properties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343" y="7961369"/>
            <a:ext cx="4008693" cy="102503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366430" y="829037"/>
            <a:ext cx="6684402" cy="116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797" b="1" dirty="0">
                <a:solidFill>
                  <a:schemeClr val="bg1"/>
                </a:solidFill>
                <a:latin typeface="Lato" panose="020F0502020204030203" pitchFamily="34" charset="0"/>
              </a:rPr>
              <a:t>    Add Data to Your Prototype</a:t>
            </a:r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IE" sz="1398" dirty="0">
                <a:solidFill>
                  <a:schemeClr val="bg1"/>
                </a:solidFill>
                <a:latin typeface="Lato" panose="020F0502020204030203" pitchFamily="34" charset="0"/>
              </a:rPr>
              <a:t>                                 How to add Data to Your Prototype</a:t>
            </a:r>
            <a:endParaRPr lang="en-US" sz="1398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n-IE" sz="2797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5330615" y="1586853"/>
            <a:ext cx="1199391" cy="6355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92173" y="2063610"/>
            <a:ext cx="950169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0" name="Rectangle 49"/>
          <p:cNvSpPr/>
          <p:nvPr/>
        </p:nvSpPr>
        <p:spPr>
          <a:xfrm>
            <a:off x="3870682" y="3167668"/>
            <a:ext cx="1135644" cy="799312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1" name="Rectangle 50"/>
          <p:cNvSpPr/>
          <p:nvPr/>
        </p:nvSpPr>
        <p:spPr>
          <a:xfrm>
            <a:off x="830342" y="7946712"/>
            <a:ext cx="4013298" cy="1039689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71" name="TextBox 70"/>
          <p:cNvSpPr txBox="1"/>
          <p:nvPr/>
        </p:nvSpPr>
        <p:spPr>
          <a:xfrm>
            <a:off x="4760216" y="5166996"/>
            <a:ext cx="987457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dirty="0">
                <a:solidFill>
                  <a:schemeClr val="bg1"/>
                </a:solidFill>
                <a:latin typeface="Lato" panose="020F0502020204030203" pitchFamily="34" charset="0"/>
              </a:rPr>
              <a:t>Data object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039024" y="2004245"/>
            <a:ext cx="1057515" cy="609470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56" name="Rectangle 55"/>
          <p:cNvSpPr/>
          <p:nvPr/>
        </p:nvSpPr>
        <p:spPr>
          <a:xfrm>
            <a:off x="10652477" y="4116110"/>
            <a:ext cx="1121860" cy="1001996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9158" y="2732895"/>
            <a:ext cx="3775183" cy="1021693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241254" y="2709513"/>
            <a:ext cx="3773493" cy="999765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9159" y="6062371"/>
            <a:ext cx="2587487" cy="13932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5207" y="7630750"/>
            <a:ext cx="1343956" cy="1453347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225644" y="6054913"/>
            <a:ext cx="2614515" cy="1403469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61" name="Rectangle 60"/>
          <p:cNvSpPr/>
          <p:nvPr/>
        </p:nvSpPr>
        <p:spPr>
          <a:xfrm>
            <a:off x="7479811" y="7622860"/>
            <a:ext cx="1343956" cy="1469124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cxnSp>
        <p:nvCxnSpPr>
          <p:cNvPr id="24" name="Curved Connector 23"/>
          <p:cNvCxnSpPr/>
          <p:nvPr/>
        </p:nvCxnSpPr>
        <p:spPr>
          <a:xfrm>
            <a:off x="6455894" y="6880402"/>
            <a:ext cx="542694" cy="1255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6054450" y="6276986"/>
            <a:ext cx="1239051" cy="49863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6" name="TextBox 25"/>
          <p:cNvSpPr txBox="1"/>
          <p:nvPr/>
        </p:nvSpPr>
        <p:spPr>
          <a:xfrm>
            <a:off x="5981103" y="6224042"/>
            <a:ext cx="1508372" cy="58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dirty="0">
                <a:solidFill>
                  <a:schemeClr val="bg1"/>
                </a:solidFill>
                <a:latin typeface="Lato" panose="020F0502020204030203" pitchFamily="34" charset="0"/>
              </a:rPr>
              <a:t>Drag ID property from Data Object to a column</a:t>
            </a:r>
            <a:endParaRPr lang="en-IE" sz="1066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72" name="Rectangular Callout 71"/>
          <p:cNvSpPr/>
          <p:nvPr/>
        </p:nvSpPr>
        <p:spPr>
          <a:xfrm>
            <a:off x="6054450" y="7775106"/>
            <a:ext cx="1320456" cy="714968"/>
          </a:xfrm>
          <a:prstGeom prst="wedgeRectCallout">
            <a:avLst>
              <a:gd name="adj1" fmla="val 56440"/>
              <a:gd name="adj2" fmla="val -39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74" name="TextBox 73"/>
          <p:cNvSpPr txBox="1"/>
          <p:nvPr/>
        </p:nvSpPr>
        <p:spPr>
          <a:xfrm>
            <a:off x="5965982" y="7749146"/>
            <a:ext cx="1543585" cy="74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66" dirty="0">
                <a:solidFill>
                  <a:schemeClr val="bg1"/>
                </a:solidFill>
                <a:latin typeface="Lato" panose="020F0502020204030203" pitchFamily="34" charset="0"/>
              </a:rPr>
              <a:t>Release and the sample values in the ID property populate the column</a:t>
            </a:r>
            <a:endParaRPr lang="en-IE" sz="1066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803735" y="5661080"/>
            <a:ext cx="3497504" cy="2888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472" indent="-304472">
              <a:buAutoNum type="arabicPeriod"/>
            </a:pPr>
            <a:r>
              <a:rPr lang="en-IE" sz="1398" dirty="0">
                <a:solidFill>
                  <a:schemeClr val="bg1"/>
                </a:solidFill>
              </a:rPr>
              <a:t>From </a:t>
            </a:r>
            <a:r>
              <a:rPr lang="en-IE" sz="1398" dirty="0">
                <a:solidFill>
                  <a:schemeClr val="bg1"/>
                </a:solidFill>
              </a:rPr>
              <a:t>the Main Object </a:t>
            </a:r>
            <a:r>
              <a:rPr lang="en-IE" sz="1398" dirty="0">
                <a:solidFill>
                  <a:schemeClr val="bg1"/>
                </a:solidFill>
              </a:rPr>
              <a:t>drop-down on the </a:t>
            </a:r>
            <a:r>
              <a:rPr lang="en-IE" sz="1398" b="1" dirty="0">
                <a:solidFill>
                  <a:schemeClr val="bg1"/>
                </a:solidFill>
              </a:rPr>
              <a:t>Properties</a:t>
            </a:r>
            <a:r>
              <a:rPr lang="en-IE" sz="1398" dirty="0">
                <a:solidFill>
                  <a:schemeClr val="bg1"/>
                </a:solidFill>
              </a:rPr>
              <a:t> tab </a:t>
            </a:r>
            <a:r>
              <a:rPr lang="en-IE" sz="1398" dirty="0">
                <a:solidFill>
                  <a:schemeClr val="bg1"/>
                </a:solidFill>
              </a:rPr>
              <a:t>on the right panel, select the data object you want to use on this page</a:t>
            </a:r>
            <a:r>
              <a:rPr lang="en-IE" sz="1398" dirty="0">
                <a:solidFill>
                  <a:schemeClr val="bg1"/>
                </a:solidFill>
              </a:rPr>
              <a:t>.</a:t>
            </a:r>
          </a:p>
          <a:p>
            <a:pPr marL="304472" indent="-304472">
              <a:buAutoNum type="arabicPeriod"/>
            </a:pPr>
            <a:r>
              <a:rPr lang="en-IE" sz="1398" dirty="0">
                <a:solidFill>
                  <a:schemeClr val="bg1"/>
                </a:solidFill>
              </a:rPr>
              <a:t> Select </a:t>
            </a:r>
            <a:r>
              <a:rPr lang="en-IE" sz="1398" dirty="0">
                <a:solidFill>
                  <a:schemeClr val="bg1"/>
                </a:solidFill>
              </a:rPr>
              <a:t>a control on a prototype page that it is possible to bind data to, such as a table or a grid. </a:t>
            </a:r>
            <a:endParaRPr lang="en-IE" sz="1398" dirty="0">
              <a:solidFill>
                <a:schemeClr val="bg1"/>
              </a:solidFill>
            </a:endParaRPr>
          </a:p>
          <a:p>
            <a:pPr marL="304472" indent="-304472">
              <a:buAutoNum type="arabicPeriod"/>
            </a:pPr>
            <a:r>
              <a:rPr lang="en-IE" sz="1398" dirty="0">
                <a:solidFill>
                  <a:schemeClr val="bg1"/>
                </a:solidFill>
              </a:rPr>
              <a:t>From </a:t>
            </a:r>
            <a:r>
              <a:rPr lang="en-IE" sz="1398" dirty="0">
                <a:solidFill>
                  <a:schemeClr val="bg1"/>
                </a:solidFill>
              </a:rPr>
              <a:t>a drop-down in the Properties panel Select the property of the Main Object  that you want to apply to the UI component, and it is applied to the UI component. </a:t>
            </a:r>
            <a:endParaRPr lang="en-IE" sz="1398" dirty="0">
              <a:solidFill>
                <a:schemeClr val="bg1"/>
              </a:solidFill>
            </a:endParaRPr>
          </a:p>
          <a:p>
            <a:endParaRPr lang="en-IE" sz="1398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018792" y="8345350"/>
            <a:ext cx="3077747" cy="769061"/>
          </a:xfrm>
          <a:prstGeom prst="rect">
            <a:avLst/>
          </a:prstGeom>
          <a:noFill/>
          <a:ln w="19050">
            <a:solidFill>
              <a:srgbClr val="24D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193"/>
          </a:p>
        </p:txBody>
      </p:sp>
      <p:sp>
        <p:nvSpPr>
          <p:cNvPr id="28" name="TextBox 27"/>
          <p:cNvSpPr txBox="1"/>
          <p:nvPr/>
        </p:nvSpPr>
        <p:spPr>
          <a:xfrm>
            <a:off x="8958077" y="8269281"/>
            <a:ext cx="3239615" cy="138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98" b="1" dirty="0">
                <a:solidFill>
                  <a:schemeClr val="bg1"/>
                </a:solidFill>
              </a:rPr>
              <a:t>Important:</a:t>
            </a:r>
            <a:r>
              <a:rPr lang="en-IE" sz="1398" dirty="0">
                <a:solidFill>
                  <a:schemeClr val="bg1"/>
                </a:solidFill>
              </a:rPr>
              <a:t> </a:t>
            </a:r>
            <a:r>
              <a:rPr lang="en-IE" sz="1199" dirty="0">
                <a:solidFill>
                  <a:schemeClr val="bg1"/>
                </a:solidFill>
              </a:rPr>
              <a:t>You must have a Data Model </a:t>
            </a:r>
            <a:r>
              <a:rPr lang="en-IE" sz="1199" dirty="0">
                <a:solidFill>
                  <a:schemeClr val="bg1"/>
                </a:solidFill>
              </a:rPr>
              <a:t>for </a:t>
            </a:r>
            <a:r>
              <a:rPr lang="en-IE" sz="1199" dirty="0">
                <a:solidFill>
                  <a:schemeClr val="bg1"/>
                </a:solidFill>
              </a:rPr>
              <a:t>Smart Templates pages, and must select the same Main Object for the List Report and Object pages</a:t>
            </a:r>
            <a:r>
              <a:rPr lang="en-IE" sz="1398" dirty="0">
                <a:solidFill>
                  <a:schemeClr val="bg1"/>
                </a:solidFill>
              </a:rPr>
              <a:t>. </a:t>
            </a:r>
          </a:p>
          <a:p>
            <a:endParaRPr lang="en-IE" sz="3193" dirty="0"/>
          </a:p>
        </p:txBody>
      </p:sp>
    </p:spTree>
    <p:extLst>
      <p:ext uri="{BB962C8B-B14F-4D97-AF65-F5344CB8AC3E}">
        <p14:creationId xmlns:p14="http://schemas.microsoft.com/office/powerpoint/2010/main" val="42394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5489</TotalTime>
  <Words>2096</Words>
  <Application>Microsoft Office PowerPoint</Application>
  <PresentationFormat>Ledger Paper (11x17 in)</PresentationFormat>
  <Paragraphs>268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Murray, Brian</dc:creator>
  <cp:lastModifiedBy>Murray, Brian</cp:lastModifiedBy>
  <cp:revision>198</cp:revision>
  <cp:lastPrinted>2016-03-10T18:10:51Z</cp:lastPrinted>
  <dcterms:created xsi:type="dcterms:W3CDTF">2016-03-09T13:59:14Z</dcterms:created>
  <dcterms:modified xsi:type="dcterms:W3CDTF">2016-03-22T15:20:25Z</dcterms:modified>
</cp:coreProperties>
</file>